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71" r:id="rId1"/>
  </p:sldMasterIdLst>
  <p:notesMasterIdLst>
    <p:notesMasterId r:id="rId36"/>
  </p:notesMasterIdLst>
  <p:sldIdLst>
    <p:sldId id="256" r:id="rId2"/>
    <p:sldId id="279" r:id="rId3"/>
    <p:sldId id="258" r:id="rId4"/>
    <p:sldId id="257" r:id="rId5"/>
    <p:sldId id="281" r:id="rId6"/>
    <p:sldId id="285" r:id="rId7"/>
    <p:sldId id="286" r:id="rId8"/>
    <p:sldId id="270" r:id="rId9"/>
    <p:sldId id="287" r:id="rId10"/>
    <p:sldId id="288" r:id="rId11"/>
    <p:sldId id="289" r:id="rId12"/>
    <p:sldId id="290" r:id="rId13"/>
    <p:sldId id="273" r:id="rId14"/>
    <p:sldId id="274" r:id="rId15"/>
    <p:sldId id="275" r:id="rId16"/>
    <p:sldId id="276" r:id="rId17"/>
    <p:sldId id="277" r:id="rId18"/>
    <p:sldId id="278" r:id="rId19"/>
    <p:sldId id="292" r:id="rId20"/>
    <p:sldId id="293" r:id="rId21"/>
    <p:sldId id="294" r:id="rId22"/>
    <p:sldId id="295" r:id="rId23"/>
    <p:sldId id="296" r:id="rId24"/>
    <p:sldId id="291" r:id="rId25"/>
    <p:sldId id="263" r:id="rId26"/>
    <p:sldId id="265" r:id="rId27"/>
    <p:sldId id="298" r:id="rId28"/>
    <p:sldId id="299" r:id="rId29"/>
    <p:sldId id="300" r:id="rId30"/>
    <p:sldId id="301" r:id="rId31"/>
    <p:sldId id="271" r:id="rId32"/>
    <p:sldId id="272" r:id="rId33"/>
    <p:sldId id="297" r:id="rId34"/>
    <p:sldId id="280" r:id="rId35"/>
  </p:sldIdLst>
  <p:sldSz cx="9144000" cy="5143500" type="screen16x9"/>
  <p:notesSz cx="9144000" cy="51435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>
        <p:scale>
          <a:sx n="77" d="100"/>
          <a:sy n="77" d="100"/>
        </p:scale>
        <p:origin x="-2604" y="-122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2 023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</c:f>
              <c:strCache>
                <c:ptCount val="1"/>
                <c:pt idx="0">
                  <c:v>Численность населения, человек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16490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8C-4F8A-BEDF-B568CE3432CE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2024
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</c:f>
              <c:strCache>
                <c:ptCount val="1"/>
                <c:pt idx="0">
                  <c:v>Численность населения, человек</c:v>
                </c:pt>
              </c:strCache>
            </c:strRef>
          </c:cat>
          <c:val>
            <c:numRef>
              <c:f>Лист1!$B$3</c:f>
              <c:numCache>
                <c:formatCode>General</c:formatCode>
                <c:ptCount val="1"/>
                <c:pt idx="0">
                  <c:v>16346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8C-4F8A-BEDF-B568CE3432CE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2025
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</c:f>
              <c:strCache>
                <c:ptCount val="1"/>
                <c:pt idx="0">
                  <c:v>Численность населения, человек</c:v>
                </c:pt>
              </c:strCache>
            </c:strRef>
          </c:cat>
          <c:val>
            <c:numRef>
              <c:f>Лист1!$B$4</c:f>
              <c:numCache>
                <c:formatCode>General</c:formatCode>
                <c:ptCount val="1"/>
                <c:pt idx="0">
                  <c:v>16073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8C-4F8A-BEDF-B568CE3432CE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2026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</c:f>
              <c:strCache>
                <c:ptCount val="1"/>
                <c:pt idx="0">
                  <c:v>Численность населения, человек</c:v>
                </c:pt>
              </c:strCache>
            </c:strRef>
          </c:cat>
          <c:val>
            <c:numRef>
              <c:f>Лист1!$B$5</c:f>
              <c:numCache>
                <c:formatCode>General</c:formatCode>
                <c:ptCount val="1"/>
                <c:pt idx="0">
                  <c:v>15971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48C-4F8A-BEDF-B568CE3432CE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2027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</c:f>
              <c:strCache>
                <c:ptCount val="1"/>
                <c:pt idx="0">
                  <c:v>Численность населения, человек</c:v>
                </c:pt>
              </c:strCache>
            </c:strRef>
          </c:cat>
          <c:val>
            <c:numRef>
              <c:f>Лист1!$B$6</c:f>
              <c:numCache>
                <c:formatCode>General</c:formatCode>
                <c:ptCount val="1"/>
                <c:pt idx="0">
                  <c:v>15818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48C-4F8A-BEDF-B568CE3432CE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2028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</c:f>
              <c:strCache>
                <c:ptCount val="1"/>
                <c:pt idx="0">
                  <c:v>Численность населения, человек</c:v>
                </c:pt>
              </c:strCache>
            </c:strRef>
          </c:cat>
          <c:val>
            <c:numRef>
              <c:f>Лист1!$B$7</c:f>
              <c:numCache>
                <c:formatCode>General</c:formatCode>
                <c:ptCount val="1"/>
                <c:pt idx="0">
                  <c:v>15664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48C-4F8A-BEDF-B568CE3432CE}"/>
            </c:ext>
          </c:extLst>
        </c:ser>
        <c:dLbls/>
        <c:axId val="184518144"/>
        <c:axId val="184519680"/>
      </c:barChart>
      <c:catAx>
        <c:axId val="184518144"/>
        <c:scaling>
          <c:orientation val="minMax"/>
        </c:scaling>
        <c:axPos val="b"/>
        <c:numFmt formatCode="General" sourceLinked="1"/>
        <c:tickLblPos val="nextTo"/>
        <c:crossAx val="184519680"/>
        <c:crosses val="autoZero"/>
        <c:auto val="1"/>
        <c:lblAlgn val="ctr"/>
        <c:lblOffset val="100"/>
      </c:catAx>
      <c:valAx>
        <c:axId val="184519680"/>
        <c:scaling>
          <c:orientation val="minMax"/>
        </c:scaling>
        <c:axPos val="l"/>
        <c:majorGridlines/>
        <c:numFmt formatCode="General" sourceLinked="1"/>
        <c:tickLblPos val="nextTo"/>
        <c:crossAx val="1845181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7466374080289149"/>
          <c:y val="0.81866038398743457"/>
          <c:w val="0.72816867526432538"/>
          <c:h val="0.16034224068448141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title>
      <c:layout/>
    </c:title>
    <c:plotArea>
      <c:layout>
        <c:manualLayout>
          <c:layoutTarget val="inner"/>
          <c:xMode val="edge"/>
          <c:yMode val="edge"/>
          <c:x val="0.14238634233220879"/>
          <c:y val="0.14347053209257934"/>
          <c:w val="0.41688167885264477"/>
          <c:h val="0.8489226914817467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2026 год (млн. руб.)</c:v>
                </c:pt>
              </c:strCache>
            </c:strRef>
          </c:tx>
          <c:dLbls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CB6-40CB-A574-D744C727382D}"/>
                </c:ext>
              </c:extLst>
            </c:dLbl>
            <c:spPr>
              <a:noFill/>
              <a:ln>
                <a:noFill/>
              </a:ln>
              <a:effectLst/>
            </c:sp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Социальная сфера</c:v>
                </c:pt>
                <c:pt idx="5">
                  <c:v>Межбюджетные трансферты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84.6</c:v>
                </c:pt>
                <c:pt idx="1">
                  <c:v>22.3</c:v>
                </c:pt>
                <c:pt idx="2">
                  <c:v>26.5</c:v>
                </c:pt>
                <c:pt idx="3">
                  <c:v>1.4</c:v>
                </c:pt>
                <c:pt idx="4">
                  <c:v>539.4</c:v>
                </c:pt>
                <c:pt idx="5">
                  <c:v>10.1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B6-40CB-A574-D744C727382D}"/>
            </c:ext>
          </c:extLst>
        </c:ser>
        <c:dLbls>
          <c:showPercent val="1"/>
        </c:dLbls>
        <c:firstSliceAng val="0"/>
        <c:holeSize val="50"/>
      </c:doughnut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отгруженных товаров, млн. руб.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4E5-46F4-AE83-D1AC01C4342E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4E5-46F4-AE83-D1AC01C4342E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4E5-46F4-AE83-D1AC01C4342E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E5-46F4-AE83-D1AC01C4342E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E5-46F4-AE83-D1AC01C4342E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E5-46F4-AE83-D1AC01C4342E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ru-RU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  <c:pt idx="5">
                  <c:v>2028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213.1</c:v>
                </c:pt>
                <c:pt idx="1">
                  <c:v>210.7</c:v>
                </c:pt>
                <c:pt idx="2">
                  <c:v>227.9</c:v>
                </c:pt>
                <c:pt idx="3">
                  <c:v>236.5</c:v>
                </c:pt>
                <c:pt idx="4">
                  <c:v>244.9</c:v>
                </c:pt>
                <c:pt idx="5">
                  <c:v>255.7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4E5-46F4-AE83-D1AC01C4342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Индекс промышленного производства %</c:v>
                </c:pt>
              </c:strCache>
            </c:strRef>
          </c:tx>
          <c:dLbls>
            <c:dLbl>
              <c:idx val="0"/>
              <c:layout>
                <c:manualLayout>
                  <c:x val="7.4515648286140107E-3"/>
                  <c:y val="1.11524163568773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4E5-46F4-AE83-D1AC01C4342E}"/>
                </c:ext>
              </c:extLst>
            </c:dLbl>
            <c:dLbl>
              <c:idx val="1"/>
              <c:layout>
                <c:manualLayout>
                  <c:x val="1.1922503725782425E-2"/>
                  <c:y val="7.434944237918149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4E5-46F4-AE83-D1AC01C4342E}"/>
                </c:ext>
              </c:extLst>
            </c:dLbl>
            <c:dLbl>
              <c:idx val="2"/>
              <c:layout>
                <c:manualLayout>
                  <c:x val="2.0864381520119241E-2"/>
                  <c:y val="-3.717472118959108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4E5-46F4-AE83-D1AC01C4342E}"/>
                </c:ext>
              </c:extLst>
            </c:dLbl>
            <c:dLbl>
              <c:idx val="3"/>
              <c:layout>
                <c:manualLayout>
                  <c:x val="7.4515648286140107E-3"/>
                  <c:y val="-7.434944237918149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4E5-46F4-AE83-D1AC01C4342E}"/>
                </c:ext>
              </c:extLst>
            </c:dLbl>
            <c:dLbl>
              <c:idx val="4"/>
              <c:layout>
                <c:manualLayout>
                  <c:x val="1.1922503725782425E-2"/>
                  <c:y val="1.48698884758364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4E5-46F4-AE83-D1AC01C4342E}"/>
                </c:ext>
              </c:extLst>
            </c:dLbl>
            <c:dLbl>
              <c:idx val="5"/>
              <c:layout>
                <c:manualLayout>
                  <c:x val="1.3412816691505222E-2"/>
                  <c:y val="1.48698884758364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4E5-46F4-AE83-D1AC01C434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  <c:pt idx="5">
                  <c:v>2028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95.7</c:v>
                </c:pt>
                <c:pt idx="1">
                  <c:v>91.8</c:v>
                </c:pt>
                <c:pt idx="2">
                  <c:v>104</c:v>
                </c:pt>
                <c:pt idx="3">
                  <c:v>101.7</c:v>
                </c:pt>
                <c:pt idx="4">
                  <c:v>101.3</c:v>
                </c:pt>
                <c:pt idx="5">
                  <c:v>101.4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B4E5-46F4-AE83-D1AC01C4342E}"/>
            </c:ext>
          </c:extLst>
        </c:ser>
        <c:dLbls/>
        <c:shape val="box"/>
        <c:axId val="183871744"/>
        <c:axId val="183889920"/>
        <c:axId val="0"/>
      </c:bar3DChart>
      <c:catAx>
        <c:axId val="183871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83889920"/>
        <c:crosses val="autoZero"/>
        <c:auto val="1"/>
        <c:lblAlgn val="ctr"/>
        <c:lblOffset val="100"/>
      </c:catAx>
      <c:valAx>
        <c:axId val="183889920"/>
        <c:scaling>
          <c:orientation val="minMax"/>
        </c:scaling>
        <c:axPos val="l"/>
        <c:majorGridlines/>
        <c:numFmt formatCode="General" sourceLinked="1"/>
        <c:tickLblPos val="nextTo"/>
        <c:crossAx val="18387174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зерно</c:v>
                </c:pt>
              </c:strCache>
            </c:strRef>
          </c:tx>
          <c:spPr>
            <a:solidFill>
              <a:srgbClr val="FFC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38.9</c:v>
                </c:pt>
                <c:pt idx="1">
                  <c:v>51</c:v>
                </c:pt>
                <c:pt idx="2">
                  <c:v>51.3</c:v>
                </c:pt>
                <c:pt idx="3">
                  <c:v>52</c:v>
                </c:pt>
                <c:pt idx="4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B4-4B5E-9588-1901556D762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масляничные культуры</c:v>
                </c:pt>
              </c:strCache>
            </c:strRef>
          </c:tx>
          <c:spPr>
            <a:solidFill>
              <a:srgbClr val="FFFF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22.8</c:v>
                </c:pt>
                <c:pt idx="1">
                  <c:v>23.5</c:v>
                </c:pt>
                <c:pt idx="2">
                  <c:v>23.6</c:v>
                </c:pt>
                <c:pt idx="3">
                  <c:v>24</c:v>
                </c:pt>
                <c:pt idx="4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CB4-4B5E-9588-1901556D762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овощи</c:v>
                </c:pt>
              </c:strCache>
            </c:strRef>
          </c:tx>
          <c:spPr>
            <a:solidFill>
              <a:srgbClr val="92D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84.8</c:v>
                </c:pt>
                <c:pt idx="1">
                  <c:v>89.1</c:v>
                </c:pt>
                <c:pt idx="2">
                  <c:v>89.5</c:v>
                </c:pt>
                <c:pt idx="3">
                  <c:v>91</c:v>
                </c:pt>
                <c:pt idx="4">
                  <c:v>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CB4-4B5E-9588-1901556D7628}"/>
            </c:ext>
          </c:extLst>
        </c:ser>
        <c:dLbls/>
        <c:shape val="box"/>
        <c:axId val="183775616"/>
        <c:axId val="183777152"/>
        <c:axId val="0"/>
      </c:bar3DChart>
      <c:catAx>
        <c:axId val="183775616"/>
        <c:scaling>
          <c:orientation val="minMax"/>
        </c:scaling>
        <c:axPos val="l"/>
        <c:numFmt formatCode="General" sourceLinked="1"/>
        <c:tickLblPos val="nextTo"/>
        <c:crossAx val="183777152"/>
        <c:crosses val="autoZero"/>
        <c:auto val="1"/>
        <c:lblAlgn val="ctr"/>
        <c:lblOffset val="100"/>
      </c:catAx>
      <c:valAx>
        <c:axId val="183777152"/>
        <c:scaling>
          <c:orientation val="minMax"/>
        </c:scaling>
        <c:axPos val="b"/>
        <c:majorGridlines/>
        <c:numFmt formatCode="General" sourceLinked="1"/>
        <c:tickLblPos val="nextTo"/>
        <c:crossAx val="18377561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5518679366152882E-3"/>
          <c:y val="2.2032930677993428E-2"/>
          <c:w val="0.96251042912443252"/>
          <c:h val="0.683891838178513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Темп</c:v>
                </c:pt>
              </c:strCache>
            </c:strRef>
          </c:tx>
          <c:spPr>
            <a:ln>
              <a:solidFill>
                <a:srgbClr val="51768F"/>
              </a:solidFill>
            </a:ln>
          </c:spPr>
          <c:marker>
            <c:symbol val="diamond"/>
            <c:size val="6"/>
            <c:spPr>
              <a:solidFill>
                <a:schemeClr val="bg1"/>
              </a:solidFill>
              <a:ln>
                <a:solidFill>
                  <a:srgbClr val="EE8723"/>
                </a:solidFill>
                <a:round/>
                <a:tailEnd type="diamond" w="sm" len="sm"/>
              </a:ln>
            </c:spPr>
          </c:marker>
          <c:dLbls>
            <c:dLbl>
              <c:idx val="1"/>
              <c:layout>
                <c:manualLayout>
                  <c:x val="-8.0987283265640503E-2"/>
                  <c:y val="-4.116638634896699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4E6-45A3-ACC4-4C43E59DF9F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Лист1!$A$3:$A$6</c:f>
              <c:strCache>
                <c:ptCount val="4"/>
                <c:pt idx="0">
                  <c:v>9 месяцев  2022год</c:v>
                </c:pt>
                <c:pt idx="1">
                  <c:v>9 месяцев  2023 год</c:v>
                </c:pt>
                <c:pt idx="2">
                  <c:v>9 месяцев  2024 год</c:v>
                </c:pt>
                <c:pt idx="3">
                  <c:v>9 месяцев
2025 года</c:v>
                </c:pt>
              </c:strCache>
            </c:strRef>
          </c:cat>
          <c:val>
            <c:numRef>
              <c:f>Лист1!$B$3:$B$6</c:f>
              <c:numCache>
                <c:formatCode>0.0</c:formatCode>
                <c:ptCount val="4"/>
                <c:pt idx="0" formatCode="General">
                  <c:v>111</c:v>
                </c:pt>
                <c:pt idx="1">
                  <c:v>114.6</c:v>
                </c:pt>
                <c:pt idx="2">
                  <c:v>112.8</c:v>
                </c:pt>
                <c:pt idx="3" formatCode="General">
                  <c:v>111.3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4E6-45A3-ACC4-4C43E59DF9FD}"/>
            </c:ext>
          </c:extLst>
        </c:ser>
        <c:dLbls/>
        <c:marker val="1"/>
        <c:axId val="183999488"/>
        <c:axId val="184002432"/>
      </c:lineChart>
      <c:catAx>
        <c:axId val="18399948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baseline="0">
                <a:solidFill>
                  <a:schemeClr val="tx1"/>
                </a:solidFill>
                <a:latin typeface="+mj-lt"/>
              </a:defRPr>
            </a:pPr>
            <a:endParaRPr lang="ru-RU"/>
          </a:p>
        </c:txPr>
        <c:crossAx val="184002432"/>
        <c:crosses val="autoZero"/>
        <c:auto val="1"/>
        <c:lblAlgn val="ctr"/>
        <c:lblOffset val="100"/>
      </c:catAx>
      <c:valAx>
        <c:axId val="184002432"/>
        <c:scaling>
          <c:orientation val="minMax"/>
        </c:scaling>
        <c:delete val="1"/>
        <c:axPos val="l"/>
        <c:numFmt formatCode="General" sourceLinked="1"/>
        <c:tickLblPos val="none"/>
        <c:crossAx val="183999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88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8200910683126842E-2"/>
          <c:y val="3.9096131622922609E-2"/>
          <c:w val="0.94100430834482462"/>
          <c:h val="0.7525668631477425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</c:v>
                </c:pt>
              </c:strCache>
            </c:strRef>
          </c:tx>
          <c:spPr>
            <a:solidFill>
              <a:srgbClr val="51768F"/>
            </a:solidFill>
            <a:ln>
              <a:noFill/>
            </a:ln>
          </c:spPr>
          <c:dPt>
            <c:idx val="3"/>
            <c:spPr>
              <a:solidFill>
                <a:srgbClr val="EE8723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551-429B-8005-B9B5A3056D89}"/>
              </c:ext>
            </c:extLst>
          </c:dPt>
          <c:dLbls>
            <c:dLbl>
              <c:idx val="2"/>
              <c:layout>
                <c:manualLayout>
                  <c:x val="5.8346845503065466E-3"/>
                  <c:y val="5.277042662189070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551-429B-8005-B9B5A3056D89}"/>
                </c:ext>
              </c:extLst>
            </c:dLbl>
            <c:dLbl>
              <c:idx val="3"/>
              <c:layout>
                <c:manualLayout>
                  <c:x val="3.8897897002044186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551-429B-8005-B9B5A3056D89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Лист1!$A$4:$A$7</c:f>
              <c:strCache>
                <c:ptCount val="4"/>
                <c:pt idx="0">
                  <c:v>9 месяцев 2022 год</c:v>
                </c:pt>
                <c:pt idx="1">
                  <c:v>9 месяцев 2023 год</c:v>
                </c:pt>
                <c:pt idx="2">
                  <c:v>9 месяцев
  2024 год</c:v>
                </c:pt>
                <c:pt idx="3">
                  <c:v>9 месяцев
 2025 года</c:v>
                </c:pt>
              </c:strCache>
            </c:strRef>
          </c:cat>
          <c:val>
            <c:numRef>
              <c:f>Лист1!$B$4:$B$7</c:f>
              <c:numCache>
                <c:formatCode>#,##0.0</c:formatCode>
                <c:ptCount val="4"/>
                <c:pt idx="0">
                  <c:v>31641</c:v>
                </c:pt>
                <c:pt idx="1">
                  <c:v>36292.300000000003</c:v>
                </c:pt>
                <c:pt idx="2">
                  <c:v>40972.300000000003</c:v>
                </c:pt>
                <c:pt idx="3">
                  <c:v>46331.5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51-429B-8005-B9B5A3056D89}"/>
            </c:ext>
          </c:extLst>
        </c:ser>
        <c:dLbls>
          <c:showVal val="1"/>
        </c:dLbls>
        <c:gapWidth val="68"/>
        <c:axId val="183753728"/>
        <c:axId val="184091392"/>
      </c:barChart>
      <c:catAx>
        <c:axId val="18375372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baseline="0">
                <a:solidFill>
                  <a:schemeClr val="tx1"/>
                </a:solidFill>
                <a:latin typeface="+mj-lt"/>
              </a:defRPr>
            </a:pPr>
            <a:endParaRPr lang="ru-RU"/>
          </a:p>
        </c:txPr>
        <c:crossAx val="184091392"/>
        <c:crosses val="autoZero"/>
        <c:auto val="1"/>
        <c:lblAlgn val="ctr"/>
        <c:lblOffset val="100"/>
      </c:catAx>
      <c:valAx>
        <c:axId val="184091392"/>
        <c:scaling>
          <c:orientation val="minMax"/>
        </c:scaling>
        <c:delete val="1"/>
        <c:axPos val="l"/>
        <c:numFmt formatCode="#,##0.0" sourceLinked="1"/>
        <c:tickLblPos val="none"/>
        <c:crossAx val="183753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8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6393663490652726E-2"/>
          <c:y val="3.909602605708308E-2"/>
          <c:w val="0.93841072332351083"/>
          <c:h val="0.7082322908122605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</c:v>
                </c:pt>
              </c:strCache>
            </c:strRef>
          </c:tx>
          <c:spPr>
            <a:solidFill>
              <a:srgbClr val="51768F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Лист1!$A$3:$A$6</c:f>
              <c:strCache>
                <c:ptCount val="4"/>
                <c:pt idx="0">
                  <c:v>9 месяцев  2022 год</c:v>
                </c:pt>
                <c:pt idx="1">
                  <c:v>9 месяцев  2023 год</c:v>
                </c:pt>
                <c:pt idx="2">
                  <c:v>9 месяцев  2024 год</c:v>
                </c:pt>
                <c:pt idx="3">
                  <c:v>9 месяцев  2025 год</c:v>
                </c:pt>
              </c:strCache>
            </c:strRef>
          </c:cat>
          <c:val>
            <c:numRef>
              <c:f>Лист1!$B$3:$B$6</c:f>
              <c:numCache>
                <c:formatCode>#,##0.0</c:formatCode>
                <c:ptCount val="4"/>
                <c:pt idx="0">
                  <c:v>0.60000000000000053</c:v>
                </c:pt>
                <c:pt idx="1">
                  <c:v>0.60000000000000053</c:v>
                </c:pt>
                <c:pt idx="2">
                  <c:v>0.4</c:v>
                </c:pt>
                <c:pt idx="3">
                  <c:v>0.30000000000000027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E56-4680-89D7-FCF838826DF0}"/>
            </c:ext>
          </c:extLst>
        </c:ser>
        <c:dLbls>
          <c:showVal val="1"/>
        </c:dLbls>
        <c:gapWidth val="68"/>
        <c:axId val="184238848"/>
        <c:axId val="184240768"/>
      </c:barChart>
      <c:catAx>
        <c:axId val="18423884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baseline="0">
                <a:solidFill>
                  <a:schemeClr val="tx1"/>
                </a:solidFill>
                <a:latin typeface="+mj-lt"/>
              </a:defRPr>
            </a:pPr>
            <a:endParaRPr lang="ru-RU"/>
          </a:p>
        </c:txPr>
        <c:crossAx val="184240768"/>
        <c:crosses val="autoZero"/>
        <c:auto val="1"/>
        <c:lblAlgn val="ctr"/>
        <c:lblOffset val="100"/>
      </c:catAx>
      <c:valAx>
        <c:axId val="184240768"/>
        <c:scaling>
          <c:orientation val="minMax"/>
        </c:scaling>
        <c:delete val="1"/>
        <c:axPos val="l"/>
        <c:numFmt formatCode="#,##0.0" sourceLinked="1"/>
        <c:tickLblPos val="none"/>
        <c:crossAx val="184238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35338549606935"/>
          <c:y val="3.3167222021775591E-2"/>
          <c:w val="0.86466145039306586"/>
          <c:h val="0.7984718891270665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месяцев  2024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538.6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C0-4396-AE90-2683804EA2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9 месяцев  2025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C0-4396-AE90-2683804EA256}"/>
            </c:ext>
          </c:extLst>
        </c:ser>
        <c:dLbls/>
        <c:gapWidth val="219"/>
        <c:overlap val="-27"/>
        <c:axId val="183995776"/>
        <c:axId val="184004608"/>
      </c:barChart>
      <c:catAx>
        <c:axId val="1839957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004608"/>
        <c:crosses val="autoZero"/>
        <c:auto val="1"/>
        <c:lblAlgn val="ctr"/>
        <c:lblOffset val="100"/>
      </c:catAx>
      <c:valAx>
        <c:axId val="1840046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399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месяцев  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5.9770000000000003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43-4865-9934-7AD9AD54AF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9 месяцев  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5.8789999999999996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43-4865-9934-7AD9AD54AF29}"/>
            </c:ext>
          </c:extLst>
        </c:ser>
        <c:dLbls/>
        <c:gapWidth val="219"/>
        <c:overlap val="-27"/>
        <c:axId val="185272192"/>
        <c:axId val="185273728"/>
      </c:barChart>
      <c:catAx>
        <c:axId val="1852721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5273728"/>
        <c:crosses val="autoZero"/>
        <c:auto val="1"/>
        <c:lblAlgn val="ctr"/>
        <c:lblOffset val="100"/>
      </c:catAx>
      <c:valAx>
        <c:axId val="1852737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527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Инвестиции в основной капитал, млн. руб.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5.9612518628912089E-3"/>
                  <c:y val="4.46096654275092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EC6-4541-8B42-6E20E42D801B}"/>
                </c:ext>
              </c:extLst>
            </c:dLbl>
            <c:dLbl>
              <c:idx val="2"/>
              <c:layout>
                <c:manualLayout>
                  <c:x val="1.4903129657228029E-3"/>
                  <c:y val="3.71747211895910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EC6-4541-8B42-6E20E42D801B}"/>
                </c:ext>
              </c:extLst>
            </c:dLbl>
            <c:dLbl>
              <c:idx val="3"/>
              <c:layout>
                <c:manualLayout>
                  <c:x val="0"/>
                  <c:y val="2.973977695167286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EC6-4541-8B42-6E20E42D801B}"/>
                </c:ext>
              </c:extLst>
            </c:dLbl>
            <c:dLbl>
              <c:idx val="4"/>
              <c:layout>
                <c:manualLayout>
                  <c:x val="2.9806259314456036E-3"/>
                  <c:y val="4.46096654275092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EC6-4541-8B42-6E20E42D801B}"/>
                </c:ext>
              </c:extLst>
            </c:dLbl>
            <c:dLbl>
              <c:idx val="5"/>
              <c:layout>
                <c:manualLayout>
                  <c:x val="0"/>
                  <c:y val="1.48698884758364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EC6-4541-8B42-6E20E42D80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2023 отчет</c:v>
                </c:pt>
                <c:pt idx="1">
                  <c:v>2024 отчет</c:v>
                </c:pt>
                <c:pt idx="2">
                  <c:v>2025 оценка</c:v>
                </c:pt>
                <c:pt idx="3">
                  <c:v>2026 прогноз</c:v>
                </c:pt>
                <c:pt idx="4">
                  <c:v>2027 прогноз</c:v>
                </c:pt>
                <c:pt idx="5">
                  <c:v>2028 прогноз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507.4</c:v>
                </c:pt>
                <c:pt idx="1">
                  <c:v>224.5</c:v>
                </c:pt>
                <c:pt idx="2">
                  <c:v>246.1</c:v>
                </c:pt>
                <c:pt idx="3">
                  <c:v>266.89999999999986</c:v>
                </c:pt>
                <c:pt idx="4">
                  <c:v>287.89999999999986</c:v>
                </c:pt>
                <c:pt idx="5">
                  <c:v>311.39999999999986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EC6-4541-8B42-6E20E42D801B}"/>
            </c:ext>
          </c:extLst>
        </c:ser>
        <c:dLbls/>
        <c:marker val="1"/>
        <c:axId val="184324864"/>
        <c:axId val="184326400"/>
      </c:lineChart>
      <c:catAx>
        <c:axId val="184324864"/>
        <c:scaling>
          <c:orientation val="minMax"/>
        </c:scaling>
        <c:axPos val="b"/>
        <c:numFmt formatCode="General" sourceLinked="1"/>
        <c:tickLblPos val="nextTo"/>
        <c:crossAx val="184326400"/>
        <c:crosses val="autoZero"/>
        <c:auto val="1"/>
        <c:lblAlgn val="ctr"/>
        <c:lblOffset val="100"/>
      </c:catAx>
      <c:valAx>
        <c:axId val="184326400"/>
        <c:scaling>
          <c:orientation val="minMax"/>
        </c:scaling>
        <c:axPos val="l"/>
        <c:majorGridlines/>
        <c:numFmt formatCode="General" sourceLinked="1"/>
        <c:tickLblPos val="nextTo"/>
        <c:crossAx val="184324864"/>
        <c:crosses val="autoZero"/>
        <c:crossBetween val="between"/>
      </c:valAx>
      <c:spPr>
        <a:noFill/>
        <a:ln>
          <a:noFill/>
        </a:ln>
      </c:spPr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7183BC-1900-4503-B339-651BC5C7F2E5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3F513F-3C51-435B-9320-297458854534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dirty="0" smtClean="0">
              <a:solidFill>
                <a:srgbClr val="FF0000"/>
              </a:solidFill>
            </a:rPr>
            <a:t>1.Составление проекта </a:t>
          </a:r>
          <a:r>
            <a:rPr lang="ru-RU" sz="1400" baseline="0" dirty="0" smtClean="0">
              <a:solidFill>
                <a:srgbClr val="FF0000"/>
              </a:solidFill>
            </a:rPr>
            <a:t>бюджета</a:t>
          </a:r>
          <a:endParaRPr lang="ru-RU" sz="1400" baseline="0" dirty="0">
            <a:solidFill>
              <a:srgbClr val="FF0000"/>
            </a:solidFill>
          </a:endParaRPr>
        </a:p>
      </dgm:t>
    </dgm:pt>
    <dgm:pt modelId="{7FA11982-5B34-4448-B497-1351CF2177FE}" type="parTrans" cxnId="{6A1A66BA-1EBC-420F-8E32-868E0B5EC70A}">
      <dgm:prSet/>
      <dgm:spPr/>
      <dgm:t>
        <a:bodyPr/>
        <a:lstStyle/>
        <a:p>
          <a:endParaRPr lang="ru-RU"/>
        </a:p>
      </dgm:t>
    </dgm:pt>
    <dgm:pt modelId="{CA5C193F-5C25-4C3B-B2A5-223867ECB2DF}" type="sibTrans" cxnId="{6A1A66BA-1EBC-420F-8E32-868E0B5EC70A}">
      <dgm:prSet/>
      <dgm:spPr/>
      <dgm:t>
        <a:bodyPr/>
        <a:lstStyle/>
        <a:p>
          <a:endParaRPr lang="ru-RU"/>
        </a:p>
      </dgm:t>
    </dgm:pt>
    <dgm:pt modelId="{307911D2-BF31-4896-82D5-AA09B4A52678}">
      <dgm:prSet phldrT="[Текст]"/>
      <dgm:spPr/>
      <dgm:t>
        <a:bodyPr/>
        <a:lstStyle/>
        <a:p>
          <a:r>
            <a:rPr lang="ru-RU" dirty="0" smtClean="0"/>
            <a:t>Июль-октябрь</a:t>
          </a:r>
          <a:endParaRPr lang="ru-RU" dirty="0"/>
        </a:p>
      </dgm:t>
    </dgm:pt>
    <dgm:pt modelId="{F3B12094-841B-4D25-B211-FC0E7E5DE199}" type="parTrans" cxnId="{EC313B06-0983-4212-ACA0-8F749F412986}">
      <dgm:prSet/>
      <dgm:spPr/>
      <dgm:t>
        <a:bodyPr/>
        <a:lstStyle/>
        <a:p>
          <a:endParaRPr lang="ru-RU"/>
        </a:p>
      </dgm:t>
    </dgm:pt>
    <dgm:pt modelId="{37EA7F30-D32D-4E1A-BA03-AFB747D768AE}" type="sibTrans" cxnId="{EC313B06-0983-4212-ACA0-8F749F412986}">
      <dgm:prSet/>
      <dgm:spPr/>
      <dgm:t>
        <a:bodyPr/>
        <a:lstStyle/>
        <a:p>
          <a:endParaRPr lang="ru-RU"/>
        </a:p>
      </dgm:t>
    </dgm:pt>
    <dgm:pt modelId="{032B17E9-2E03-4AAC-B93F-6FFEFDAA62B5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200" dirty="0" smtClean="0">
              <a:solidFill>
                <a:srgbClr val="FF0000"/>
              </a:solidFill>
            </a:rPr>
            <a:t>2. Рассмотрение проекта бюджета (на публичных слушаниях)</a:t>
          </a:r>
          <a:endParaRPr lang="ru-RU" sz="1200" dirty="0">
            <a:solidFill>
              <a:srgbClr val="FF0000"/>
            </a:solidFill>
          </a:endParaRPr>
        </a:p>
      </dgm:t>
    </dgm:pt>
    <dgm:pt modelId="{075308CB-7ACA-49A1-8091-82272F99FE42}" type="parTrans" cxnId="{0FD30544-543D-44C0-911A-805A2FFA5375}">
      <dgm:prSet/>
      <dgm:spPr/>
      <dgm:t>
        <a:bodyPr/>
        <a:lstStyle/>
        <a:p>
          <a:endParaRPr lang="ru-RU"/>
        </a:p>
      </dgm:t>
    </dgm:pt>
    <dgm:pt modelId="{31B09DDC-C512-459C-A70D-DA19BCF169C7}" type="sibTrans" cxnId="{0FD30544-543D-44C0-911A-805A2FFA5375}">
      <dgm:prSet/>
      <dgm:spPr/>
      <dgm:t>
        <a:bodyPr/>
        <a:lstStyle/>
        <a:p>
          <a:endParaRPr lang="ru-RU"/>
        </a:p>
      </dgm:t>
    </dgm:pt>
    <dgm:pt modelId="{5A6D5FA0-CEB0-4C88-B4E6-428DE7317C1E}">
      <dgm:prSet phldrT="[Текст]"/>
      <dgm:spPr/>
      <dgm:t>
        <a:bodyPr/>
        <a:lstStyle/>
        <a:p>
          <a:r>
            <a:rPr lang="ru-RU" dirty="0" smtClean="0"/>
            <a:t>Ноябрь</a:t>
          </a:r>
          <a:endParaRPr lang="ru-RU" dirty="0"/>
        </a:p>
      </dgm:t>
    </dgm:pt>
    <dgm:pt modelId="{E83C32E9-E50A-4F34-A305-9312E3A1CC7C}" type="parTrans" cxnId="{6C4808B6-9185-4B81-90CD-E73E639FB910}">
      <dgm:prSet/>
      <dgm:spPr/>
      <dgm:t>
        <a:bodyPr/>
        <a:lstStyle/>
        <a:p>
          <a:endParaRPr lang="ru-RU"/>
        </a:p>
      </dgm:t>
    </dgm:pt>
    <dgm:pt modelId="{210242C7-2571-4C49-B892-FA392CAAE40B}" type="sibTrans" cxnId="{6C4808B6-9185-4B81-90CD-E73E639FB910}">
      <dgm:prSet/>
      <dgm:spPr/>
      <dgm:t>
        <a:bodyPr/>
        <a:lstStyle/>
        <a:p>
          <a:endParaRPr lang="ru-RU"/>
        </a:p>
      </dgm:t>
    </dgm:pt>
    <dgm:pt modelId="{07ED1970-8798-4439-9EC5-A63AFC0B8C99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200" dirty="0" smtClean="0">
              <a:solidFill>
                <a:srgbClr val="FF0000"/>
              </a:solidFill>
            </a:rPr>
            <a:t>3. Утверждение проекта бюджета (Собрание депутатов)</a:t>
          </a:r>
        </a:p>
        <a:p>
          <a:endParaRPr lang="ru-RU" sz="1200" dirty="0">
            <a:solidFill>
              <a:srgbClr val="FF0000"/>
            </a:solidFill>
          </a:endParaRPr>
        </a:p>
      </dgm:t>
    </dgm:pt>
    <dgm:pt modelId="{668BA3C5-CDA1-44CE-BC9D-F9C800306C09}" type="parTrans" cxnId="{284ABAEE-72B2-4C5F-8CA7-7C8CA6094CD7}">
      <dgm:prSet/>
      <dgm:spPr/>
      <dgm:t>
        <a:bodyPr/>
        <a:lstStyle/>
        <a:p>
          <a:endParaRPr lang="ru-RU"/>
        </a:p>
      </dgm:t>
    </dgm:pt>
    <dgm:pt modelId="{B8DFC9D1-491D-4A2C-B7A1-E229EB85CC1D}" type="sibTrans" cxnId="{284ABAEE-72B2-4C5F-8CA7-7C8CA6094CD7}">
      <dgm:prSet/>
      <dgm:spPr/>
      <dgm:t>
        <a:bodyPr/>
        <a:lstStyle/>
        <a:p>
          <a:endParaRPr lang="ru-RU"/>
        </a:p>
      </dgm:t>
    </dgm:pt>
    <dgm:pt modelId="{7DD71476-7954-4EB9-BEE6-8608CEA2C5CA}">
      <dgm:prSet phldrT="[Текст]"/>
      <dgm:spPr/>
      <dgm:t>
        <a:bodyPr/>
        <a:lstStyle/>
        <a:p>
          <a:r>
            <a:rPr lang="ru-RU" dirty="0" smtClean="0"/>
            <a:t>Декабрь</a:t>
          </a:r>
          <a:endParaRPr lang="ru-RU" dirty="0"/>
        </a:p>
      </dgm:t>
    </dgm:pt>
    <dgm:pt modelId="{4A36252B-6582-4790-B6E8-E82B88D746EB}" type="parTrans" cxnId="{F5858EFF-7B8A-4435-8DC3-097B453055C1}">
      <dgm:prSet/>
      <dgm:spPr/>
      <dgm:t>
        <a:bodyPr/>
        <a:lstStyle/>
        <a:p>
          <a:endParaRPr lang="ru-RU"/>
        </a:p>
      </dgm:t>
    </dgm:pt>
    <dgm:pt modelId="{BFF9FA55-6F31-486A-B716-58425B10B44E}" type="sibTrans" cxnId="{F5858EFF-7B8A-4435-8DC3-097B453055C1}">
      <dgm:prSet/>
      <dgm:spPr/>
      <dgm:t>
        <a:bodyPr/>
        <a:lstStyle/>
        <a:p>
          <a:endParaRPr lang="ru-RU"/>
        </a:p>
      </dgm:t>
    </dgm:pt>
    <dgm:pt modelId="{C8A8BD27-5F82-40E0-B2B9-A2FC01DB73A9}" type="pres">
      <dgm:prSet presAssocID="{9C7183BC-1900-4503-B339-651BC5C7F2E5}" presName="theList" presStyleCnt="0">
        <dgm:presLayoutVars>
          <dgm:dir/>
          <dgm:animLvl val="lvl"/>
          <dgm:resizeHandles val="exact"/>
        </dgm:presLayoutVars>
      </dgm:prSet>
      <dgm:spPr/>
    </dgm:pt>
    <dgm:pt modelId="{FA70D9B5-4385-48DE-A820-BB28E4FB1AAF}" type="pres">
      <dgm:prSet presAssocID="{3D3F513F-3C51-435B-9320-297458854534}" presName="compNode" presStyleCnt="0"/>
      <dgm:spPr/>
    </dgm:pt>
    <dgm:pt modelId="{D2FE864A-79A0-4780-B960-4B286D406ABA}" type="pres">
      <dgm:prSet presAssocID="{3D3F513F-3C51-435B-9320-297458854534}" presName="noGeometry" presStyleCnt="0"/>
      <dgm:spPr/>
    </dgm:pt>
    <dgm:pt modelId="{475B9949-A897-4ACF-9B69-54BD922F5E31}" type="pres">
      <dgm:prSet presAssocID="{3D3F513F-3C51-435B-9320-297458854534}" presName="childTextVisible" presStyleLbl="bgAccFollowNode1" presStyleIdx="0" presStyleCnt="3" custScaleX="71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20F9E-A020-480B-B24D-7490DF7CCE7B}" type="pres">
      <dgm:prSet presAssocID="{3D3F513F-3C51-435B-9320-297458854534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A6CA5268-67D6-4AC4-9D7C-06AE4C33AEF8}" type="pres">
      <dgm:prSet presAssocID="{3D3F513F-3C51-435B-9320-297458854534}" presName="parentText" presStyleLbl="node1" presStyleIdx="0" presStyleCnt="3" custScaleX="137019" custScaleY="138556">
        <dgm:presLayoutVars>
          <dgm:chMax val="1"/>
          <dgm:bulletEnabled val="1"/>
        </dgm:presLayoutVars>
      </dgm:prSet>
      <dgm:spPr/>
    </dgm:pt>
    <dgm:pt modelId="{F34EEF79-A4AB-4677-97F2-CE1DADE00C31}" type="pres">
      <dgm:prSet presAssocID="{3D3F513F-3C51-435B-9320-297458854534}" presName="aSpace" presStyleCnt="0"/>
      <dgm:spPr/>
    </dgm:pt>
    <dgm:pt modelId="{F44B635C-B48B-45CC-B3B7-60BC0276F93C}" type="pres">
      <dgm:prSet presAssocID="{032B17E9-2E03-4AAC-B93F-6FFEFDAA62B5}" presName="compNode" presStyleCnt="0"/>
      <dgm:spPr/>
    </dgm:pt>
    <dgm:pt modelId="{80248E6A-62EC-446A-A68E-816081C77616}" type="pres">
      <dgm:prSet presAssocID="{032B17E9-2E03-4AAC-B93F-6FFEFDAA62B5}" presName="noGeometry" presStyleCnt="0"/>
      <dgm:spPr/>
    </dgm:pt>
    <dgm:pt modelId="{0B16D064-ADF0-45A5-8AF0-AD25072EE6C3}" type="pres">
      <dgm:prSet presAssocID="{032B17E9-2E03-4AAC-B93F-6FFEFDAA62B5}" presName="childTextVisible" presStyleLbl="bgAccFollowNode1" presStyleIdx="1" presStyleCnt="3" custScaleX="104166" custLinFactNeighborX="-3812" custLinFactNeighborY="43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31A6F9-FEFB-48B3-A75F-06A661791448}" type="pres">
      <dgm:prSet presAssocID="{032B17E9-2E03-4AAC-B93F-6FFEFDAA62B5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D0E2D196-15FD-4F63-B875-9A9C309386CC}" type="pres">
      <dgm:prSet presAssocID="{032B17E9-2E03-4AAC-B93F-6FFEFDAA62B5}" presName="parentText" presStyleLbl="node1" presStyleIdx="1" presStyleCnt="3" custScaleX="166177" custScaleY="155781" custLinFactNeighborX="-37845" custLinFactNeighborY="0">
        <dgm:presLayoutVars>
          <dgm:chMax val="1"/>
          <dgm:bulletEnabled val="1"/>
        </dgm:presLayoutVars>
      </dgm:prSet>
      <dgm:spPr/>
    </dgm:pt>
    <dgm:pt modelId="{C8F684CC-9B5D-4687-9691-393540CCF1E4}" type="pres">
      <dgm:prSet presAssocID="{032B17E9-2E03-4AAC-B93F-6FFEFDAA62B5}" presName="aSpace" presStyleCnt="0"/>
      <dgm:spPr/>
    </dgm:pt>
    <dgm:pt modelId="{73A40676-8777-4A26-BB4E-8DA43EEEF1C0}" type="pres">
      <dgm:prSet presAssocID="{07ED1970-8798-4439-9EC5-A63AFC0B8C99}" presName="compNode" presStyleCnt="0"/>
      <dgm:spPr/>
    </dgm:pt>
    <dgm:pt modelId="{F5F544BC-7FD4-419C-8C22-D071AF21DC40}" type="pres">
      <dgm:prSet presAssocID="{07ED1970-8798-4439-9EC5-A63AFC0B8C99}" presName="noGeometry" presStyleCnt="0"/>
      <dgm:spPr/>
    </dgm:pt>
    <dgm:pt modelId="{3B9F3E0A-6410-4B86-B412-4D1CE7A88E54}" type="pres">
      <dgm:prSet presAssocID="{07ED1970-8798-4439-9EC5-A63AFC0B8C99}" presName="childTextVisible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96235-E34E-47B4-B75A-851539C56925}" type="pres">
      <dgm:prSet presAssocID="{07ED1970-8798-4439-9EC5-A63AFC0B8C99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4C418025-5F17-4782-9154-03600B00FF0E}" type="pres">
      <dgm:prSet presAssocID="{07ED1970-8798-4439-9EC5-A63AFC0B8C99}" presName="parentText" presStyleLbl="node1" presStyleIdx="2" presStyleCnt="3" custScaleX="158418" custScaleY="155780" custLinFactNeighborX="-17357" custLinFactNeighborY="74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8773AC-9977-4F72-9740-7F7DFC4F28A4}" type="presOf" srcId="{5A6D5FA0-CEB0-4C88-B4E6-428DE7317C1E}" destId="{AC31A6F9-FEFB-48B3-A75F-06A661791448}" srcOrd="1" destOrd="0" presId="urn:microsoft.com/office/officeart/2005/8/layout/hProcess6"/>
    <dgm:cxn modelId="{7BD0D2B9-E54A-49FF-BD6B-D0EC6AED593F}" type="presOf" srcId="{5A6D5FA0-CEB0-4C88-B4E6-428DE7317C1E}" destId="{0B16D064-ADF0-45A5-8AF0-AD25072EE6C3}" srcOrd="0" destOrd="0" presId="urn:microsoft.com/office/officeart/2005/8/layout/hProcess6"/>
    <dgm:cxn modelId="{B413E5E6-11B4-45D0-88A6-93607E109FE8}" type="presOf" srcId="{307911D2-BF31-4896-82D5-AA09B4A52678}" destId="{475B9949-A897-4ACF-9B69-54BD922F5E31}" srcOrd="0" destOrd="0" presId="urn:microsoft.com/office/officeart/2005/8/layout/hProcess6"/>
    <dgm:cxn modelId="{BB8EC1C2-7F91-4C1A-A394-F19B14226DEC}" type="presOf" srcId="{7DD71476-7954-4EB9-BEE6-8608CEA2C5CA}" destId="{E0196235-E34E-47B4-B75A-851539C56925}" srcOrd="1" destOrd="0" presId="urn:microsoft.com/office/officeart/2005/8/layout/hProcess6"/>
    <dgm:cxn modelId="{EC313B06-0983-4212-ACA0-8F749F412986}" srcId="{3D3F513F-3C51-435B-9320-297458854534}" destId="{307911D2-BF31-4896-82D5-AA09B4A52678}" srcOrd="0" destOrd="0" parTransId="{F3B12094-841B-4D25-B211-FC0E7E5DE199}" sibTransId="{37EA7F30-D32D-4E1A-BA03-AFB747D768AE}"/>
    <dgm:cxn modelId="{6C4808B6-9185-4B81-90CD-E73E639FB910}" srcId="{032B17E9-2E03-4AAC-B93F-6FFEFDAA62B5}" destId="{5A6D5FA0-CEB0-4C88-B4E6-428DE7317C1E}" srcOrd="0" destOrd="0" parTransId="{E83C32E9-E50A-4F34-A305-9312E3A1CC7C}" sibTransId="{210242C7-2571-4C49-B892-FA392CAAE40B}"/>
    <dgm:cxn modelId="{6A1A66BA-1EBC-420F-8E32-868E0B5EC70A}" srcId="{9C7183BC-1900-4503-B339-651BC5C7F2E5}" destId="{3D3F513F-3C51-435B-9320-297458854534}" srcOrd="0" destOrd="0" parTransId="{7FA11982-5B34-4448-B497-1351CF2177FE}" sibTransId="{CA5C193F-5C25-4C3B-B2A5-223867ECB2DF}"/>
    <dgm:cxn modelId="{42E10F52-CA8F-4CBB-BB02-7A4B3AD1A081}" type="presOf" srcId="{3D3F513F-3C51-435B-9320-297458854534}" destId="{A6CA5268-67D6-4AC4-9D7C-06AE4C33AEF8}" srcOrd="0" destOrd="0" presId="urn:microsoft.com/office/officeart/2005/8/layout/hProcess6"/>
    <dgm:cxn modelId="{BE13137F-5732-4CDC-A655-D99C700DECB3}" type="presOf" srcId="{9C7183BC-1900-4503-B339-651BC5C7F2E5}" destId="{C8A8BD27-5F82-40E0-B2B9-A2FC01DB73A9}" srcOrd="0" destOrd="0" presId="urn:microsoft.com/office/officeart/2005/8/layout/hProcess6"/>
    <dgm:cxn modelId="{284ABAEE-72B2-4C5F-8CA7-7C8CA6094CD7}" srcId="{9C7183BC-1900-4503-B339-651BC5C7F2E5}" destId="{07ED1970-8798-4439-9EC5-A63AFC0B8C99}" srcOrd="2" destOrd="0" parTransId="{668BA3C5-CDA1-44CE-BC9D-F9C800306C09}" sibTransId="{B8DFC9D1-491D-4A2C-B7A1-E229EB85CC1D}"/>
    <dgm:cxn modelId="{23AC94CE-7705-49E7-A2CB-B309A437974C}" type="presOf" srcId="{032B17E9-2E03-4AAC-B93F-6FFEFDAA62B5}" destId="{D0E2D196-15FD-4F63-B875-9A9C309386CC}" srcOrd="0" destOrd="0" presId="urn:microsoft.com/office/officeart/2005/8/layout/hProcess6"/>
    <dgm:cxn modelId="{0FD30544-543D-44C0-911A-805A2FFA5375}" srcId="{9C7183BC-1900-4503-B339-651BC5C7F2E5}" destId="{032B17E9-2E03-4AAC-B93F-6FFEFDAA62B5}" srcOrd="1" destOrd="0" parTransId="{075308CB-7ACA-49A1-8091-82272F99FE42}" sibTransId="{31B09DDC-C512-459C-A70D-DA19BCF169C7}"/>
    <dgm:cxn modelId="{65E2F71B-6350-4BC0-8401-D8A7D5A8C3CD}" type="presOf" srcId="{7DD71476-7954-4EB9-BEE6-8608CEA2C5CA}" destId="{3B9F3E0A-6410-4B86-B412-4D1CE7A88E54}" srcOrd="0" destOrd="0" presId="urn:microsoft.com/office/officeart/2005/8/layout/hProcess6"/>
    <dgm:cxn modelId="{256374B6-AF33-4173-93C0-1DB8D832C073}" type="presOf" srcId="{07ED1970-8798-4439-9EC5-A63AFC0B8C99}" destId="{4C418025-5F17-4782-9154-03600B00FF0E}" srcOrd="0" destOrd="0" presId="urn:microsoft.com/office/officeart/2005/8/layout/hProcess6"/>
    <dgm:cxn modelId="{3981ADBD-1DCC-494B-85C7-8E19D90F4C4C}" type="presOf" srcId="{307911D2-BF31-4896-82D5-AA09B4A52678}" destId="{0A020F9E-A020-480B-B24D-7490DF7CCE7B}" srcOrd="1" destOrd="0" presId="urn:microsoft.com/office/officeart/2005/8/layout/hProcess6"/>
    <dgm:cxn modelId="{F5858EFF-7B8A-4435-8DC3-097B453055C1}" srcId="{07ED1970-8798-4439-9EC5-A63AFC0B8C99}" destId="{7DD71476-7954-4EB9-BEE6-8608CEA2C5CA}" srcOrd="0" destOrd="0" parTransId="{4A36252B-6582-4790-B6E8-E82B88D746EB}" sibTransId="{BFF9FA55-6F31-486A-B716-58425B10B44E}"/>
    <dgm:cxn modelId="{3A457FB4-4101-4887-A76F-5F2071D80221}" type="presParOf" srcId="{C8A8BD27-5F82-40E0-B2B9-A2FC01DB73A9}" destId="{FA70D9B5-4385-48DE-A820-BB28E4FB1AAF}" srcOrd="0" destOrd="0" presId="urn:microsoft.com/office/officeart/2005/8/layout/hProcess6"/>
    <dgm:cxn modelId="{961C5CD9-CC0B-4231-873C-C02F80291913}" type="presParOf" srcId="{FA70D9B5-4385-48DE-A820-BB28E4FB1AAF}" destId="{D2FE864A-79A0-4780-B960-4B286D406ABA}" srcOrd="0" destOrd="0" presId="urn:microsoft.com/office/officeart/2005/8/layout/hProcess6"/>
    <dgm:cxn modelId="{ADC64BD6-57B0-4DD2-96B0-3A5F0D4BFB74}" type="presParOf" srcId="{FA70D9B5-4385-48DE-A820-BB28E4FB1AAF}" destId="{475B9949-A897-4ACF-9B69-54BD922F5E31}" srcOrd="1" destOrd="0" presId="urn:microsoft.com/office/officeart/2005/8/layout/hProcess6"/>
    <dgm:cxn modelId="{B8E16DF2-222B-47ED-96E9-E001E0D3E82B}" type="presParOf" srcId="{FA70D9B5-4385-48DE-A820-BB28E4FB1AAF}" destId="{0A020F9E-A020-480B-B24D-7490DF7CCE7B}" srcOrd="2" destOrd="0" presId="urn:microsoft.com/office/officeart/2005/8/layout/hProcess6"/>
    <dgm:cxn modelId="{D5D0D77D-F003-45B0-9B2B-AAC2BA385A7A}" type="presParOf" srcId="{FA70D9B5-4385-48DE-A820-BB28E4FB1AAF}" destId="{A6CA5268-67D6-4AC4-9D7C-06AE4C33AEF8}" srcOrd="3" destOrd="0" presId="urn:microsoft.com/office/officeart/2005/8/layout/hProcess6"/>
    <dgm:cxn modelId="{E53B5704-10CC-41BF-8A31-87935D634BE4}" type="presParOf" srcId="{C8A8BD27-5F82-40E0-B2B9-A2FC01DB73A9}" destId="{F34EEF79-A4AB-4677-97F2-CE1DADE00C31}" srcOrd="1" destOrd="0" presId="urn:microsoft.com/office/officeart/2005/8/layout/hProcess6"/>
    <dgm:cxn modelId="{D23E110A-E60A-4075-94AD-5E4D578984D3}" type="presParOf" srcId="{C8A8BD27-5F82-40E0-B2B9-A2FC01DB73A9}" destId="{F44B635C-B48B-45CC-B3B7-60BC0276F93C}" srcOrd="2" destOrd="0" presId="urn:microsoft.com/office/officeart/2005/8/layout/hProcess6"/>
    <dgm:cxn modelId="{C2FC8BAA-227C-4AE5-A295-070E45411FFB}" type="presParOf" srcId="{F44B635C-B48B-45CC-B3B7-60BC0276F93C}" destId="{80248E6A-62EC-446A-A68E-816081C77616}" srcOrd="0" destOrd="0" presId="urn:microsoft.com/office/officeart/2005/8/layout/hProcess6"/>
    <dgm:cxn modelId="{E60EBB24-CC08-4B47-BBF3-F5886A926B1F}" type="presParOf" srcId="{F44B635C-B48B-45CC-B3B7-60BC0276F93C}" destId="{0B16D064-ADF0-45A5-8AF0-AD25072EE6C3}" srcOrd="1" destOrd="0" presId="urn:microsoft.com/office/officeart/2005/8/layout/hProcess6"/>
    <dgm:cxn modelId="{010A5EBC-BA46-4BD0-8664-353EEAFFE6E5}" type="presParOf" srcId="{F44B635C-B48B-45CC-B3B7-60BC0276F93C}" destId="{AC31A6F9-FEFB-48B3-A75F-06A661791448}" srcOrd="2" destOrd="0" presId="urn:microsoft.com/office/officeart/2005/8/layout/hProcess6"/>
    <dgm:cxn modelId="{8A970989-1AC0-45A6-B610-E5BA8E1D20C8}" type="presParOf" srcId="{F44B635C-B48B-45CC-B3B7-60BC0276F93C}" destId="{D0E2D196-15FD-4F63-B875-9A9C309386CC}" srcOrd="3" destOrd="0" presId="urn:microsoft.com/office/officeart/2005/8/layout/hProcess6"/>
    <dgm:cxn modelId="{29EA9F3C-7523-4442-A908-06C1BC02188C}" type="presParOf" srcId="{C8A8BD27-5F82-40E0-B2B9-A2FC01DB73A9}" destId="{C8F684CC-9B5D-4687-9691-393540CCF1E4}" srcOrd="3" destOrd="0" presId="urn:microsoft.com/office/officeart/2005/8/layout/hProcess6"/>
    <dgm:cxn modelId="{CCD5DCFC-80F7-4D45-ABDE-836E0C519539}" type="presParOf" srcId="{C8A8BD27-5F82-40E0-B2B9-A2FC01DB73A9}" destId="{73A40676-8777-4A26-BB4E-8DA43EEEF1C0}" srcOrd="4" destOrd="0" presId="urn:microsoft.com/office/officeart/2005/8/layout/hProcess6"/>
    <dgm:cxn modelId="{7BBCBF71-77F3-4CDE-B413-23FEC886D2D4}" type="presParOf" srcId="{73A40676-8777-4A26-BB4E-8DA43EEEF1C0}" destId="{F5F544BC-7FD4-419C-8C22-D071AF21DC40}" srcOrd="0" destOrd="0" presId="urn:microsoft.com/office/officeart/2005/8/layout/hProcess6"/>
    <dgm:cxn modelId="{82A5679F-CD43-4479-B62E-9C9D8C11A0ED}" type="presParOf" srcId="{73A40676-8777-4A26-BB4E-8DA43EEEF1C0}" destId="{3B9F3E0A-6410-4B86-B412-4D1CE7A88E54}" srcOrd="1" destOrd="0" presId="urn:microsoft.com/office/officeart/2005/8/layout/hProcess6"/>
    <dgm:cxn modelId="{7CB3D933-2429-4B41-BD34-82F732DA010D}" type="presParOf" srcId="{73A40676-8777-4A26-BB4E-8DA43EEEF1C0}" destId="{E0196235-E34E-47B4-B75A-851539C56925}" srcOrd="2" destOrd="0" presId="urn:microsoft.com/office/officeart/2005/8/layout/hProcess6"/>
    <dgm:cxn modelId="{2EBDDF87-D1F5-40C3-867C-7D0973C1EBA4}" type="presParOf" srcId="{73A40676-8777-4A26-BB4E-8DA43EEEF1C0}" destId="{4C418025-5F17-4782-9154-03600B00FF0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7183BC-1900-4503-B339-651BC5C7F2E5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3F513F-3C51-435B-9320-297458854534}">
      <dgm:prSet phldrT="[Текст]" custT="1"/>
      <dgm:spPr/>
      <dgm:t>
        <a:bodyPr/>
        <a:lstStyle/>
        <a:p>
          <a:r>
            <a:rPr lang="ru-RU" sz="1100" dirty="0" smtClean="0">
              <a:solidFill>
                <a:srgbClr val="FF0000"/>
              </a:solidFill>
            </a:rPr>
            <a:t>4.Исполнение </a:t>
          </a:r>
          <a:r>
            <a:rPr lang="ru-RU" sz="1100" baseline="0" dirty="0" smtClean="0">
              <a:solidFill>
                <a:srgbClr val="FF0000"/>
              </a:solidFill>
            </a:rPr>
            <a:t>бюджета</a:t>
          </a:r>
          <a:endParaRPr lang="ru-RU" sz="1100" baseline="0" dirty="0">
            <a:solidFill>
              <a:srgbClr val="FF0000"/>
            </a:solidFill>
          </a:endParaRPr>
        </a:p>
      </dgm:t>
    </dgm:pt>
    <dgm:pt modelId="{7FA11982-5B34-4448-B497-1351CF2177FE}" type="parTrans" cxnId="{6A1A66BA-1EBC-420F-8E32-868E0B5EC70A}">
      <dgm:prSet/>
      <dgm:spPr/>
      <dgm:t>
        <a:bodyPr/>
        <a:lstStyle/>
        <a:p>
          <a:endParaRPr lang="ru-RU"/>
        </a:p>
      </dgm:t>
    </dgm:pt>
    <dgm:pt modelId="{CA5C193F-5C25-4C3B-B2A5-223867ECB2DF}" type="sibTrans" cxnId="{6A1A66BA-1EBC-420F-8E32-868E0B5EC70A}">
      <dgm:prSet/>
      <dgm:spPr/>
      <dgm:t>
        <a:bodyPr/>
        <a:lstStyle/>
        <a:p>
          <a:endParaRPr lang="ru-RU"/>
        </a:p>
      </dgm:t>
    </dgm:pt>
    <dgm:pt modelId="{307911D2-BF31-4896-82D5-AA09B4A52678}">
      <dgm:prSet phldrT="[Текст]"/>
      <dgm:spPr/>
      <dgm:t>
        <a:bodyPr/>
        <a:lstStyle/>
        <a:p>
          <a:r>
            <a:rPr lang="ru-RU" dirty="0" smtClean="0"/>
            <a:t>Январь-декабрь</a:t>
          </a:r>
          <a:endParaRPr lang="ru-RU" dirty="0"/>
        </a:p>
      </dgm:t>
    </dgm:pt>
    <dgm:pt modelId="{F3B12094-841B-4D25-B211-FC0E7E5DE199}" type="parTrans" cxnId="{EC313B06-0983-4212-ACA0-8F749F412986}">
      <dgm:prSet/>
      <dgm:spPr/>
      <dgm:t>
        <a:bodyPr/>
        <a:lstStyle/>
        <a:p>
          <a:endParaRPr lang="ru-RU"/>
        </a:p>
      </dgm:t>
    </dgm:pt>
    <dgm:pt modelId="{37EA7F30-D32D-4E1A-BA03-AFB747D768AE}" type="sibTrans" cxnId="{EC313B06-0983-4212-ACA0-8F749F412986}">
      <dgm:prSet/>
      <dgm:spPr/>
      <dgm:t>
        <a:bodyPr/>
        <a:lstStyle/>
        <a:p>
          <a:endParaRPr lang="ru-RU"/>
        </a:p>
      </dgm:t>
    </dgm:pt>
    <dgm:pt modelId="{032B17E9-2E03-4AAC-B93F-6FFEFDAA62B5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200" dirty="0" smtClean="0">
              <a:solidFill>
                <a:srgbClr val="FF0000"/>
              </a:solidFill>
            </a:rPr>
            <a:t>5. Бюджетная отчетность </a:t>
          </a:r>
          <a:endParaRPr lang="ru-RU" sz="1200" dirty="0">
            <a:solidFill>
              <a:srgbClr val="FF0000"/>
            </a:solidFill>
          </a:endParaRPr>
        </a:p>
      </dgm:t>
    </dgm:pt>
    <dgm:pt modelId="{075308CB-7ACA-49A1-8091-82272F99FE42}" type="parTrans" cxnId="{0FD30544-543D-44C0-911A-805A2FFA5375}">
      <dgm:prSet/>
      <dgm:spPr/>
      <dgm:t>
        <a:bodyPr/>
        <a:lstStyle/>
        <a:p>
          <a:endParaRPr lang="ru-RU"/>
        </a:p>
      </dgm:t>
    </dgm:pt>
    <dgm:pt modelId="{31B09DDC-C512-459C-A70D-DA19BCF169C7}" type="sibTrans" cxnId="{0FD30544-543D-44C0-911A-805A2FFA5375}">
      <dgm:prSet/>
      <dgm:spPr/>
      <dgm:t>
        <a:bodyPr/>
        <a:lstStyle/>
        <a:p>
          <a:endParaRPr lang="ru-RU"/>
        </a:p>
      </dgm:t>
    </dgm:pt>
    <dgm:pt modelId="{5A6D5FA0-CEB0-4C88-B4E6-428DE7317C1E}">
      <dgm:prSet phldrT="[Текст]"/>
      <dgm:spPr/>
      <dgm:t>
        <a:bodyPr/>
        <a:lstStyle/>
        <a:p>
          <a:r>
            <a:rPr lang="ru-RU" dirty="0" smtClean="0"/>
            <a:t>Январь-февраль</a:t>
          </a:r>
          <a:endParaRPr lang="ru-RU" dirty="0"/>
        </a:p>
      </dgm:t>
    </dgm:pt>
    <dgm:pt modelId="{E83C32E9-E50A-4F34-A305-9312E3A1CC7C}" type="parTrans" cxnId="{6C4808B6-9185-4B81-90CD-E73E639FB910}">
      <dgm:prSet/>
      <dgm:spPr/>
      <dgm:t>
        <a:bodyPr/>
        <a:lstStyle/>
        <a:p>
          <a:endParaRPr lang="ru-RU"/>
        </a:p>
      </dgm:t>
    </dgm:pt>
    <dgm:pt modelId="{210242C7-2571-4C49-B892-FA392CAAE40B}" type="sibTrans" cxnId="{6C4808B6-9185-4B81-90CD-E73E639FB910}">
      <dgm:prSet/>
      <dgm:spPr/>
      <dgm:t>
        <a:bodyPr/>
        <a:lstStyle/>
        <a:p>
          <a:endParaRPr lang="ru-RU"/>
        </a:p>
      </dgm:t>
    </dgm:pt>
    <dgm:pt modelId="{07ED1970-8798-4439-9EC5-A63AFC0B8C99}">
      <dgm:prSet phldrT="[Текст]" custT="1"/>
      <dgm:spPr/>
      <dgm:t>
        <a:bodyPr/>
        <a:lstStyle/>
        <a:p>
          <a:r>
            <a:rPr lang="ru-RU" sz="1200" dirty="0" smtClean="0">
              <a:solidFill>
                <a:srgbClr val="FF0000"/>
              </a:solidFill>
            </a:rPr>
            <a:t>6. Утверждение отчета об исполнении </a:t>
          </a:r>
          <a:r>
            <a:rPr lang="ru-RU" sz="1000" dirty="0" smtClean="0">
              <a:solidFill>
                <a:srgbClr val="FF0000"/>
              </a:solidFill>
            </a:rPr>
            <a:t>бюджета </a:t>
          </a:r>
        </a:p>
        <a:p>
          <a:r>
            <a:rPr lang="ru-RU" sz="800" dirty="0" smtClean="0">
              <a:solidFill>
                <a:srgbClr val="FF0000"/>
              </a:solidFill>
            </a:rPr>
            <a:t>(отчет об исполнении бюджета за отчетный (прошедший) финансовый год рассматривается на публичных слушаниях, утверждается на Собрании депутатов)</a:t>
          </a:r>
        </a:p>
        <a:p>
          <a:endParaRPr lang="ru-RU" sz="1200" dirty="0">
            <a:solidFill>
              <a:srgbClr val="FF0000"/>
            </a:solidFill>
          </a:endParaRPr>
        </a:p>
      </dgm:t>
    </dgm:pt>
    <dgm:pt modelId="{668BA3C5-CDA1-44CE-BC9D-F9C800306C09}" type="parTrans" cxnId="{284ABAEE-72B2-4C5F-8CA7-7C8CA6094CD7}">
      <dgm:prSet/>
      <dgm:spPr/>
      <dgm:t>
        <a:bodyPr/>
        <a:lstStyle/>
        <a:p>
          <a:endParaRPr lang="ru-RU"/>
        </a:p>
      </dgm:t>
    </dgm:pt>
    <dgm:pt modelId="{B8DFC9D1-491D-4A2C-B7A1-E229EB85CC1D}" type="sibTrans" cxnId="{284ABAEE-72B2-4C5F-8CA7-7C8CA6094CD7}">
      <dgm:prSet/>
      <dgm:spPr/>
      <dgm:t>
        <a:bodyPr/>
        <a:lstStyle/>
        <a:p>
          <a:endParaRPr lang="ru-RU"/>
        </a:p>
      </dgm:t>
    </dgm:pt>
    <dgm:pt modelId="{7DD71476-7954-4EB9-BEE6-8608CEA2C5CA}">
      <dgm:prSet phldrT="[Текст]"/>
      <dgm:spPr/>
      <dgm:t>
        <a:bodyPr/>
        <a:lstStyle/>
        <a:p>
          <a:r>
            <a:rPr lang="ru-RU" dirty="0" smtClean="0"/>
            <a:t>Май-июнь</a:t>
          </a:r>
          <a:endParaRPr lang="ru-RU" dirty="0"/>
        </a:p>
      </dgm:t>
    </dgm:pt>
    <dgm:pt modelId="{BFF9FA55-6F31-486A-B716-58425B10B44E}" type="sibTrans" cxnId="{F5858EFF-7B8A-4435-8DC3-097B453055C1}">
      <dgm:prSet/>
      <dgm:spPr/>
      <dgm:t>
        <a:bodyPr/>
        <a:lstStyle/>
        <a:p>
          <a:endParaRPr lang="ru-RU"/>
        </a:p>
      </dgm:t>
    </dgm:pt>
    <dgm:pt modelId="{4A36252B-6582-4790-B6E8-E82B88D746EB}" type="parTrans" cxnId="{F5858EFF-7B8A-4435-8DC3-097B453055C1}">
      <dgm:prSet/>
      <dgm:spPr/>
      <dgm:t>
        <a:bodyPr/>
        <a:lstStyle/>
        <a:p>
          <a:endParaRPr lang="ru-RU"/>
        </a:p>
      </dgm:t>
    </dgm:pt>
    <dgm:pt modelId="{C8A8BD27-5F82-40E0-B2B9-A2FC01DB73A9}" type="pres">
      <dgm:prSet presAssocID="{9C7183BC-1900-4503-B339-651BC5C7F2E5}" presName="theList" presStyleCnt="0">
        <dgm:presLayoutVars>
          <dgm:dir/>
          <dgm:animLvl val="lvl"/>
          <dgm:resizeHandles val="exact"/>
        </dgm:presLayoutVars>
      </dgm:prSet>
      <dgm:spPr/>
    </dgm:pt>
    <dgm:pt modelId="{FA70D9B5-4385-48DE-A820-BB28E4FB1AAF}" type="pres">
      <dgm:prSet presAssocID="{3D3F513F-3C51-435B-9320-297458854534}" presName="compNode" presStyleCnt="0"/>
      <dgm:spPr/>
    </dgm:pt>
    <dgm:pt modelId="{D2FE864A-79A0-4780-B960-4B286D406ABA}" type="pres">
      <dgm:prSet presAssocID="{3D3F513F-3C51-435B-9320-297458854534}" presName="noGeometry" presStyleCnt="0"/>
      <dgm:spPr/>
    </dgm:pt>
    <dgm:pt modelId="{475B9949-A897-4ACF-9B69-54BD922F5E31}" type="pres">
      <dgm:prSet presAssocID="{3D3F513F-3C51-435B-9320-297458854534}" presName="childTextVisible" presStyleLbl="bgAccFollowNode1" presStyleIdx="0" presStyleCnt="3" custScaleX="72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20F9E-A020-480B-B24D-7490DF7CCE7B}" type="pres">
      <dgm:prSet presAssocID="{3D3F513F-3C51-435B-9320-297458854534}" presName="childTextHidden" presStyleLbl="bgAccFollowNode1" presStyleIdx="0" presStyleCnt="3"/>
      <dgm:spPr/>
      <dgm:t>
        <a:bodyPr/>
        <a:lstStyle/>
        <a:p>
          <a:endParaRPr lang="ru-RU"/>
        </a:p>
      </dgm:t>
    </dgm:pt>
    <dgm:pt modelId="{A6CA5268-67D6-4AC4-9D7C-06AE4C33AEF8}" type="pres">
      <dgm:prSet presAssocID="{3D3F513F-3C51-435B-9320-297458854534}" presName="parentText" presStyleLbl="node1" presStyleIdx="0" presStyleCnt="3" custScaleX="137445" custScaleY="129953" custLinFactNeighborX="-630" custLinFactNeighborY="-75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4EEF79-A4AB-4677-97F2-CE1DADE00C31}" type="pres">
      <dgm:prSet presAssocID="{3D3F513F-3C51-435B-9320-297458854534}" presName="aSpace" presStyleCnt="0"/>
      <dgm:spPr/>
    </dgm:pt>
    <dgm:pt modelId="{F44B635C-B48B-45CC-B3B7-60BC0276F93C}" type="pres">
      <dgm:prSet presAssocID="{032B17E9-2E03-4AAC-B93F-6FFEFDAA62B5}" presName="compNode" presStyleCnt="0"/>
      <dgm:spPr/>
    </dgm:pt>
    <dgm:pt modelId="{80248E6A-62EC-446A-A68E-816081C77616}" type="pres">
      <dgm:prSet presAssocID="{032B17E9-2E03-4AAC-B93F-6FFEFDAA62B5}" presName="noGeometry" presStyleCnt="0"/>
      <dgm:spPr/>
    </dgm:pt>
    <dgm:pt modelId="{0B16D064-ADF0-45A5-8AF0-AD25072EE6C3}" type="pres">
      <dgm:prSet presAssocID="{032B17E9-2E03-4AAC-B93F-6FFEFDAA62B5}" presName="childTextVisible" presStyleLbl="bgAccFollowNode1" presStyleIdx="1" presStyleCnt="3" custScaleX="104166" custLinFactNeighborX="-3812" custLinFactNeighborY="43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31A6F9-FEFB-48B3-A75F-06A661791448}" type="pres">
      <dgm:prSet presAssocID="{032B17E9-2E03-4AAC-B93F-6FFEFDAA62B5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D0E2D196-15FD-4F63-B875-9A9C309386CC}" type="pres">
      <dgm:prSet presAssocID="{032B17E9-2E03-4AAC-B93F-6FFEFDAA62B5}" presName="parentText" presStyleLbl="node1" presStyleIdx="1" presStyleCnt="3" custScaleX="161810" custScaleY="145594" custLinFactNeighborX="-37845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684CC-9B5D-4687-9691-393540CCF1E4}" type="pres">
      <dgm:prSet presAssocID="{032B17E9-2E03-4AAC-B93F-6FFEFDAA62B5}" presName="aSpace" presStyleCnt="0"/>
      <dgm:spPr/>
    </dgm:pt>
    <dgm:pt modelId="{73A40676-8777-4A26-BB4E-8DA43EEEF1C0}" type="pres">
      <dgm:prSet presAssocID="{07ED1970-8798-4439-9EC5-A63AFC0B8C99}" presName="compNode" presStyleCnt="0"/>
      <dgm:spPr/>
    </dgm:pt>
    <dgm:pt modelId="{F5F544BC-7FD4-419C-8C22-D071AF21DC40}" type="pres">
      <dgm:prSet presAssocID="{07ED1970-8798-4439-9EC5-A63AFC0B8C99}" presName="noGeometry" presStyleCnt="0"/>
      <dgm:spPr/>
    </dgm:pt>
    <dgm:pt modelId="{3B9F3E0A-6410-4B86-B412-4D1CE7A88E54}" type="pres">
      <dgm:prSet presAssocID="{07ED1970-8798-4439-9EC5-A63AFC0B8C99}" presName="childTextVisible" presStyleLbl="bgAccFollowNode1" presStyleIdx="2" presStyleCnt="3" custScaleX="51557" custLinFactNeighborX="15052" custLinFactNeighborY="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96235-E34E-47B4-B75A-851539C56925}" type="pres">
      <dgm:prSet presAssocID="{07ED1970-8798-4439-9EC5-A63AFC0B8C99}" presName="childTextHidden" presStyleLbl="bgAccFollowNode1" presStyleIdx="2" presStyleCnt="3"/>
      <dgm:spPr/>
      <dgm:t>
        <a:bodyPr/>
        <a:lstStyle/>
        <a:p>
          <a:endParaRPr lang="ru-RU"/>
        </a:p>
      </dgm:t>
    </dgm:pt>
    <dgm:pt modelId="{4C418025-5F17-4782-9154-03600B00FF0E}" type="pres">
      <dgm:prSet presAssocID="{07ED1970-8798-4439-9EC5-A63AFC0B8C99}" presName="parentText" presStyleLbl="node1" presStyleIdx="2" presStyleCnt="3" custScaleX="203932" custScaleY="205465" custLinFactNeighborX="-17357" custLinFactNeighborY="74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313B06-0983-4212-ACA0-8F749F412986}" srcId="{3D3F513F-3C51-435B-9320-297458854534}" destId="{307911D2-BF31-4896-82D5-AA09B4A52678}" srcOrd="0" destOrd="0" parTransId="{F3B12094-841B-4D25-B211-FC0E7E5DE199}" sibTransId="{37EA7F30-D32D-4E1A-BA03-AFB747D768AE}"/>
    <dgm:cxn modelId="{6C4808B6-9185-4B81-90CD-E73E639FB910}" srcId="{032B17E9-2E03-4AAC-B93F-6FFEFDAA62B5}" destId="{5A6D5FA0-CEB0-4C88-B4E6-428DE7317C1E}" srcOrd="0" destOrd="0" parTransId="{E83C32E9-E50A-4F34-A305-9312E3A1CC7C}" sibTransId="{210242C7-2571-4C49-B892-FA392CAAE40B}"/>
    <dgm:cxn modelId="{6A1A66BA-1EBC-420F-8E32-868E0B5EC70A}" srcId="{9C7183BC-1900-4503-B339-651BC5C7F2E5}" destId="{3D3F513F-3C51-435B-9320-297458854534}" srcOrd="0" destOrd="0" parTransId="{7FA11982-5B34-4448-B497-1351CF2177FE}" sibTransId="{CA5C193F-5C25-4C3B-B2A5-223867ECB2DF}"/>
    <dgm:cxn modelId="{B4C27F4B-30A3-4321-B940-6DA1206C46CD}" type="presOf" srcId="{5A6D5FA0-CEB0-4C88-B4E6-428DE7317C1E}" destId="{0B16D064-ADF0-45A5-8AF0-AD25072EE6C3}" srcOrd="0" destOrd="0" presId="urn:microsoft.com/office/officeart/2005/8/layout/hProcess6"/>
    <dgm:cxn modelId="{187A775D-7A1E-4531-B831-88686FABD423}" type="presOf" srcId="{07ED1970-8798-4439-9EC5-A63AFC0B8C99}" destId="{4C418025-5F17-4782-9154-03600B00FF0E}" srcOrd="0" destOrd="0" presId="urn:microsoft.com/office/officeart/2005/8/layout/hProcess6"/>
    <dgm:cxn modelId="{9A8DC0B5-3110-4667-8643-FB17EE3A0765}" type="presOf" srcId="{307911D2-BF31-4896-82D5-AA09B4A52678}" destId="{475B9949-A897-4ACF-9B69-54BD922F5E31}" srcOrd="0" destOrd="0" presId="urn:microsoft.com/office/officeart/2005/8/layout/hProcess6"/>
    <dgm:cxn modelId="{284ABAEE-72B2-4C5F-8CA7-7C8CA6094CD7}" srcId="{9C7183BC-1900-4503-B339-651BC5C7F2E5}" destId="{07ED1970-8798-4439-9EC5-A63AFC0B8C99}" srcOrd="2" destOrd="0" parTransId="{668BA3C5-CDA1-44CE-BC9D-F9C800306C09}" sibTransId="{B8DFC9D1-491D-4A2C-B7A1-E229EB85CC1D}"/>
    <dgm:cxn modelId="{0FD30544-543D-44C0-911A-805A2FFA5375}" srcId="{9C7183BC-1900-4503-B339-651BC5C7F2E5}" destId="{032B17E9-2E03-4AAC-B93F-6FFEFDAA62B5}" srcOrd="1" destOrd="0" parTransId="{075308CB-7ACA-49A1-8091-82272F99FE42}" sibTransId="{31B09DDC-C512-459C-A70D-DA19BCF169C7}"/>
    <dgm:cxn modelId="{2C48E4FA-0A98-455D-8676-1373F0D29143}" type="presOf" srcId="{307911D2-BF31-4896-82D5-AA09B4A52678}" destId="{0A020F9E-A020-480B-B24D-7490DF7CCE7B}" srcOrd="1" destOrd="0" presId="urn:microsoft.com/office/officeart/2005/8/layout/hProcess6"/>
    <dgm:cxn modelId="{EE64FB14-52E4-442A-A7EB-804E1E95FEFC}" type="presOf" srcId="{032B17E9-2E03-4AAC-B93F-6FFEFDAA62B5}" destId="{D0E2D196-15FD-4F63-B875-9A9C309386CC}" srcOrd="0" destOrd="0" presId="urn:microsoft.com/office/officeart/2005/8/layout/hProcess6"/>
    <dgm:cxn modelId="{E87921C9-DB4C-462F-A404-77903A23A8CC}" type="presOf" srcId="{7DD71476-7954-4EB9-BEE6-8608CEA2C5CA}" destId="{E0196235-E34E-47B4-B75A-851539C56925}" srcOrd="1" destOrd="0" presId="urn:microsoft.com/office/officeart/2005/8/layout/hProcess6"/>
    <dgm:cxn modelId="{7E36F9F9-D812-4AF6-97FE-062C60C282AC}" type="presOf" srcId="{5A6D5FA0-CEB0-4C88-B4E6-428DE7317C1E}" destId="{AC31A6F9-FEFB-48B3-A75F-06A661791448}" srcOrd="1" destOrd="0" presId="urn:microsoft.com/office/officeart/2005/8/layout/hProcess6"/>
    <dgm:cxn modelId="{417FECCD-CFCA-47F8-B42F-E1EBD6A44164}" type="presOf" srcId="{7DD71476-7954-4EB9-BEE6-8608CEA2C5CA}" destId="{3B9F3E0A-6410-4B86-B412-4D1CE7A88E54}" srcOrd="0" destOrd="0" presId="urn:microsoft.com/office/officeart/2005/8/layout/hProcess6"/>
    <dgm:cxn modelId="{7AB790E7-2CC4-4305-BF41-3C345CE96FBB}" type="presOf" srcId="{9C7183BC-1900-4503-B339-651BC5C7F2E5}" destId="{C8A8BD27-5F82-40E0-B2B9-A2FC01DB73A9}" srcOrd="0" destOrd="0" presId="urn:microsoft.com/office/officeart/2005/8/layout/hProcess6"/>
    <dgm:cxn modelId="{E87A6EC5-15DC-4BB2-BEF6-A0F398AD3B12}" type="presOf" srcId="{3D3F513F-3C51-435B-9320-297458854534}" destId="{A6CA5268-67D6-4AC4-9D7C-06AE4C33AEF8}" srcOrd="0" destOrd="0" presId="urn:microsoft.com/office/officeart/2005/8/layout/hProcess6"/>
    <dgm:cxn modelId="{F5858EFF-7B8A-4435-8DC3-097B453055C1}" srcId="{07ED1970-8798-4439-9EC5-A63AFC0B8C99}" destId="{7DD71476-7954-4EB9-BEE6-8608CEA2C5CA}" srcOrd="0" destOrd="0" parTransId="{4A36252B-6582-4790-B6E8-E82B88D746EB}" sibTransId="{BFF9FA55-6F31-486A-B716-58425B10B44E}"/>
    <dgm:cxn modelId="{6F521790-E7AC-49B4-AD70-25FB8B9B923E}" type="presParOf" srcId="{C8A8BD27-5F82-40E0-B2B9-A2FC01DB73A9}" destId="{FA70D9B5-4385-48DE-A820-BB28E4FB1AAF}" srcOrd="0" destOrd="0" presId="urn:microsoft.com/office/officeart/2005/8/layout/hProcess6"/>
    <dgm:cxn modelId="{4720FFC5-C4CF-49D0-8F8C-D5AA31A9440B}" type="presParOf" srcId="{FA70D9B5-4385-48DE-A820-BB28E4FB1AAF}" destId="{D2FE864A-79A0-4780-B960-4B286D406ABA}" srcOrd="0" destOrd="0" presId="urn:microsoft.com/office/officeart/2005/8/layout/hProcess6"/>
    <dgm:cxn modelId="{68B7E60C-A174-4ADB-9995-1D8426323737}" type="presParOf" srcId="{FA70D9B5-4385-48DE-A820-BB28E4FB1AAF}" destId="{475B9949-A897-4ACF-9B69-54BD922F5E31}" srcOrd="1" destOrd="0" presId="urn:microsoft.com/office/officeart/2005/8/layout/hProcess6"/>
    <dgm:cxn modelId="{E29AB2FB-FA84-4A0C-89BE-3D725D6890D4}" type="presParOf" srcId="{FA70D9B5-4385-48DE-A820-BB28E4FB1AAF}" destId="{0A020F9E-A020-480B-B24D-7490DF7CCE7B}" srcOrd="2" destOrd="0" presId="urn:microsoft.com/office/officeart/2005/8/layout/hProcess6"/>
    <dgm:cxn modelId="{D1E9A355-CC03-44D1-B1FD-6E2399A89257}" type="presParOf" srcId="{FA70D9B5-4385-48DE-A820-BB28E4FB1AAF}" destId="{A6CA5268-67D6-4AC4-9D7C-06AE4C33AEF8}" srcOrd="3" destOrd="0" presId="urn:microsoft.com/office/officeart/2005/8/layout/hProcess6"/>
    <dgm:cxn modelId="{107A69AD-2870-4472-A8C1-1E20E9320264}" type="presParOf" srcId="{C8A8BD27-5F82-40E0-B2B9-A2FC01DB73A9}" destId="{F34EEF79-A4AB-4677-97F2-CE1DADE00C31}" srcOrd="1" destOrd="0" presId="urn:microsoft.com/office/officeart/2005/8/layout/hProcess6"/>
    <dgm:cxn modelId="{051A41AF-69EB-496E-BB22-B20E38AEAF91}" type="presParOf" srcId="{C8A8BD27-5F82-40E0-B2B9-A2FC01DB73A9}" destId="{F44B635C-B48B-45CC-B3B7-60BC0276F93C}" srcOrd="2" destOrd="0" presId="urn:microsoft.com/office/officeart/2005/8/layout/hProcess6"/>
    <dgm:cxn modelId="{279370D7-A6AB-4EBD-8F65-5C7462512280}" type="presParOf" srcId="{F44B635C-B48B-45CC-B3B7-60BC0276F93C}" destId="{80248E6A-62EC-446A-A68E-816081C77616}" srcOrd="0" destOrd="0" presId="urn:microsoft.com/office/officeart/2005/8/layout/hProcess6"/>
    <dgm:cxn modelId="{0C40FEC6-6838-4002-BF95-FF87D868899E}" type="presParOf" srcId="{F44B635C-B48B-45CC-B3B7-60BC0276F93C}" destId="{0B16D064-ADF0-45A5-8AF0-AD25072EE6C3}" srcOrd="1" destOrd="0" presId="urn:microsoft.com/office/officeart/2005/8/layout/hProcess6"/>
    <dgm:cxn modelId="{148B0CA7-C2B9-4A05-8A5C-3616A9BDDFC7}" type="presParOf" srcId="{F44B635C-B48B-45CC-B3B7-60BC0276F93C}" destId="{AC31A6F9-FEFB-48B3-A75F-06A661791448}" srcOrd="2" destOrd="0" presId="urn:microsoft.com/office/officeart/2005/8/layout/hProcess6"/>
    <dgm:cxn modelId="{26BB30A1-82DF-4929-846D-84E765DCE6A6}" type="presParOf" srcId="{F44B635C-B48B-45CC-B3B7-60BC0276F93C}" destId="{D0E2D196-15FD-4F63-B875-9A9C309386CC}" srcOrd="3" destOrd="0" presId="urn:microsoft.com/office/officeart/2005/8/layout/hProcess6"/>
    <dgm:cxn modelId="{352C3FA9-78A0-4B94-A09C-F500D45EA27C}" type="presParOf" srcId="{C8A8BD27-5F82-40E0-B2B9-A2FC01DB73A9}" destId="{C8F684CC-9B5D-4687-9691-393540CCF1E4}" srcOrd="3" destOrd="0" presId="urn:microsoft.com/office/officeart/2005/8/layout/hProcess6"/>
    <dgm:cxn modelId="{B0C7182B-F7EC-4654-B323-EF1D06CC9596}" type="presParOf" srcId="{C8A8BD27-5F82-40E0-B2B9-A2FC01DB73A9}" destId="{73A40676-8777-4A26-BB4E-8DA43EEEF1C0}" srcOrd="4" destOrd="0" presId="urn:microsoft.com/office/officeart/2005/8/layout/hProcess6"/>
    <dgm:cxn modelId="{37D57219-DF69-42F4-A43D-EE24D7014B31}" type="presParOf" srcId="{73A40676-8777-4A26-BB4E-8DA43EEEF1C0}" destId="{F5F544BC-7FD4-419C-8C22-D071AF21DC40}" srcOrd="0" destOrd="0" presId="urn:microsoft.com/office/officeart/2005/8/layout/hProcess6"/>
    <dgm:cxn modelId="{FD5048FE-C0AE-44DE-A14E-148117BC240D}" type="presParOf" srcId="{73A40676-8777-4A26-BB4E-8DA43EEEF1C0}" destId="{3B9F3E0A-6410-4B86-B412-4D1CE7A88E54}" srcOrd="1" destOrd="0" presId="urn:microsoft.com/office/officeart/2005/8/layout/hProcess6"/>
    <dgm:cxn modelId="{8C76DA1B-688D-4F83-8A1C-87611A116531}" type="presParOf" srcId="{73A40676-8777-4A26-BB4E-8DA43EEEF1C0}" destId="{E0196235-E34E-47B4-B75A-851539C56925}" srcOrd="2" destOrd="0" presId="urn:microsoft.com/office/officeart/2005/8/layout/hProcess6"/>
    <dgm:cxn modelId="{575E73F9-9BB3-4F62-94A2-84258C8888F0}" type="presParOf" srcId="{73A40676-8777-4A26-BB4E-8DA43EEEF1C0}" destId="{4C418025-5F17-4782-9154-03600B00FF0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5B9949-A897-4ACF-9B69-54BD922F5E31}">
      <dsp:nvSpPr>
        <dsp:cNvPr id="0" name=""/>
        <dsp:cNvSpPr/>
      </dsp:nvSpPr>
      <dsp:spPr>
        <a:xfrm>
          <a:off x="1013648" y="115306"/>
          <a:ext cx="1499839" cy="182678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Июль-октябрь</a:t>
          </a:r>
          <a:endParaRPr lang="ru-RU" sz="1400" kern="1200" dirty="0"/>
        </a:p>
      </dsp:txBody>
      <dsp:txXfrm>
        <a:off x="1388608" y="115306"/>
        <a:ext cx="1124879" cy="1826787"/>
      </dsp:txXfrm>
    </dsp:sp>
    <dsp:sp modelId="{A6CA5268-67D6-4AC4-9D7C-06AE4C33AEF8}">
      <dsp:nvSpPr>
        <dsp:cNvPr id="0" name=""/>
        <dsp:cNvSpPr/>
      </dsp:nvSpPr>
      <dsp:spPr>
        <a:xfrm>
          <a:off x="2775" y="304798"/>
          <a:ext cx="1431742" cy="1447802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1.Составление проекта </a:t>
          </a:r>
          <a:r>
            <a:rPr lang="ru-RU" sz="1400" kern="1200" baseline="0" dirty="0" smtClean="0">
              <a:solidFill>
                <a:srgbClr val="FF0000"/>
              </a:solidFill>
            </a:rPr>
            <a:t>бюджета</a:t>
          </a:r>
          <a:endParaRPr lang="ru-RU" sz="1400" kern="1200" baseline="0" dirty="0">
            <a:solidFill>
              <a:srgbClr val="FF0000"/>
            </a:solidFill>
          </a:endParaRPr>
        </a:p>
      </dsp:txBody>
      <dsp:txXfrm>
        <a:off x="2775" y="304798"/>
        <a:ext cx="1431742" cy="1447802"/>
      </dsp:txXfrm>
    </dsp:sp>
    <dsp:sp modelId="{0B16D064-ADF0-45A5-8AF0-AD25072EE6C3}">
      <dsp:nvSpPr>
        <dsp:cNvPr id="0" name=""/>
        <dsp:cNvSpPr/>
      </dsp:nvSpPr>
      <dsp:spPr>
        <a:xfrm>
          <a:off x="3684120" y="195283"/>
          <a:ext cx="2176907" cy="182678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Ноябрь</a:t>
          </a:r>
          <a:endParaRPr lang="ru-RU" sz="1400" kern="1200" dirty="0"/>
        </a:p>
      </dsp:txBody>
      <dsp:txXfrm>
        <a:off x="4228346" y="195283"/>
        <a:ext cx="1632680" cy="1826787"/>
      </dsp:txXfrm>
    </dsp:sp>
    <dsp:sp modelId="{D0E2D196-15FD-4F63-B875-9A9C309386CC}">
      <dsp:nvSpPr>
        <dsp:cNvPr id="0" name=""/>
        <dsp:cNvSpPr/>
      </dsp:nvSpPr>
      <dsp:spPr>
        <a:xfrm>
          <a:off x="2543655" y="214804"/>
          <a:ext cx="1736420" cy="1627790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00"/>
              </a:solidFill>
            </a:rPr>
            <a:t>2. Рассмотрение проекта бюджета (на публичных слушаниях)</a:t>
          </a:r>
          <a:endParaRPr lang="ru-RU" sz="1200" kern="1200" dirty="0">
            <a:solidFill>
              <a:srgbClr val="FF0000"/>
            </a:solidFill>
          </a:endParaRPr>
        </a:p>
      </dsp:txBody>
      <dsp:txXfrm>
        <a:off x="2543655" y="214804"/>
        <a:ext cx="1736420" cy="1627790"/>
      </dsp:txXfrm>
    </dsp:sp>
    <dsp:sp modelId="{3B9F3E0A-6410-4B86-B412-4D1CE7A88E54}">
      <dsp:nvSpPr>
        <dsp:cNvPr id="0" name=""/>
        <dsp:cNvSpPr/>
      </dsp:nvSpPr>
      <dsp:spPr>
        <a:xfrm>
          <a:off x="6898980" y="115306"/>
          <a:ext cx="2089844" cy="182678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Декабрь</a:t>
          </a:r>
          <a:endParaRPr lang="ru-RU" sz="1400" kern="1200" dirty="0"/>
        </a:p>
      </dsp:txBody>
      <dsp:txXfrm>
        <a:off x="7421441" y="115306"/>
        <a:ext cx="1567383" cy="1826787"/>
      </dsp:txXfrm>
    </dsp:sp>
    <dsp:sp modelId="{4C418025-5F17-4782-9154-03600B00FF0E}">
      <dsp:nvSpPr>
        <dsp:cNvPr id="0" name=""/>
        <dsp:cNvSpPr/>
      </dsp:nvSpPr>
      <dsp:spPr>
        <a:xfrm>
          <a:off x="5889940" y="292322"/>
          <a:ext cx="1655344" cy="1627779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00"/>
              </a:solidFill>
            </a:rPr>
            <a:t>3. Утверждение проекта бюджета (Собрание депутатов)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rgbClr val="FF0000"/>
            </a:solidFill>
          </a:endParaRPr>
        </a:p>
      </dsp:txBody>
      <dsp:txXfrm>
        <a:off x="5889940" y="292322"/>
        <a:ext cx="1655344" cy="162777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5B9949-A897-4ACF-9B69-54BD922F5E31}">
      <dsp:nvSpPr>
        <dsp:cNvPr id="0" name=""/>
        <dsp:cNvSpPr/>
      </dsp:nvSpPr>
      <dsp:spPr>
        <a:xfrm>
          <a:off x="967136" y="151915"/>
          <a:ext cx="1455253" cy="175356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Январь-декабрь</a:t>
          </a:r>
          <a:endParaRPr lang="ru-RU" sz="1300" kern="1200" dirty="0"/>
        </a:p>
      </dsp:txBody>
      <dsp:txXfrm>
        <a:off x="1330950" y="151915"/>
        <a:ext cx="1091440" cy="1753569"/>
      </dsp:txXfrm>
    </dsp:sp>
    <dsp:sp modelId="{A6CA5268-67D6-4AC4-9D7C-06AE4C33AEF8}">
      <dsp:nvSpPr>
        <dsp:cNvPr id="0" name=""/>
        <dsp:cNvSpPr/>
      </dsp:nvSpPr>
      <dsp:spPr>
        <a:xfrm>
          <a:off x="0" y="301680"/>
          <a:ext cx="1378631" cy="13034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FF0000"/>
              </a:solidFill>
            </a:rPr>
            <a:t>4.Исполнение </a:t>
          </a:r>
          <a:r>
            <a:rPr lang="ru-RU" sz="1100" kern="1200" baseline="0" dirty="0" smtClean="0">
              <a:solidFill>
                <a:srgbClr val="FF0000"/>
              </a:solidFill>
            </a:rPr>
            <a:t>бюджета</a:t>
          </a:r>
          <a:endParaRPr lang="ru-RU" sz="1100" kern="1200" baseline="0" dirty="0">
            <a:solidFill>
              <a:srgbClr val="FF0000"/>
            </a:solidFill>
          </a:endParaRPr>
        </a:p>
      </dsp:txBody>
      <dsp:txXfrm>
        <a:off x="0" y="301680"/>
        <a:ext cx="1378631" cy="1303483"/>
      </dsp:txXfrm>
    </dsp:sp>
    <dsp:sp modelId="{0B16D064-ADF0-45A5-8AF0-AD25072EE6C3}">
      <dsp:nvSpPr>
        <dsp:cNvPr id="0" name=""/>
        <dsp:cNvSpPr/>
      </dsp:nvSpPr>
      <dsp:spPr>
        <a:xfrm>
          <a:off x="3516438" y="228686"/>
          <a:ext cx="2089657" cy="175356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Январь-февраль</a:t>
          </a:r>
          <a:endParaRPr lang="ru-RU" sz="1300" kern="1200" dirty="0"/>
        </a:p>
      </dsp:txBody>
      <dsp:txXfrm>
        <a:off x="4038852" y="228686"/>
        <a:ext cx="1567243" cy="1753569"/>
      </dsp:txXfrm>
    </dsp:sp>
    <dsp:sp modelId="{D0E2D196-15FD-4F63-B875-9A9C309386CC}">
      <dsp:nvSpPr>
        <dsp:cNvPr id="0" name=""/>
        <dsp:cNvSpPr/>
      </dsp:nvSpPr>
      <dsp:spPr>
        <a:xfrm>
          <a:off x="2443584" y="298515"/>
          <a:ext cx="1623022" cy="1460369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00"/>
              </a:solidFill>
            </a:rPr>
            <a:t>5. Бюджетная отчетность </a:t>
          </a:r>
          <a:endParaRPr lang="ru-RU" sz="1200" kern="1200" dirty="0">
            <a:solidFill>
              <a:srgbClr val="FF0000"/>
            </a:solidFill>
          </a:endParaRPr>
        </a:p>
      </dsp:txBody>
      <dsp:txXfrm>
        <a:off x="2443584" y="298515"/>
        <a:ext cx="1623022" cy="1460369"/>
      </dsp:txXfrm>
    </dsp:sp>
    <dsp:sp modelId="{3B9F3E0A-6410-4B86-B412-4D1CE7A88E54}">
      <dsp:nvSpPr>
        <dsp:cNvPr id="0" name=""/>
        <dsp:cNvSpPr/>
      </dsp:nvSpPr>
      <dsp:spPr>
        <a:xfrm>
          <a:off x="7618569" y="152406"/>
          <a:ext cx="1034276" cy="1753569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8255" rIns="1651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Май-июнь</a:t>
          </a:r>
          <a:endParaRPr lang="ru-RU" sz="1300" kern="1200" dirty="0"/>
        </a:p>
      </dsp:txBody>
      <dsp:txXfrm>
        <a:off x="7877138" y="152406"/>
        <a:ext cx="775707" cy="1753569"/>
      </dsp:txXfrm>
    </dsp:sp>
    <dsp:sp modelId="{4C418025-5F17-4782-9154-03600B00FF0E}">
      <dsp:nvSpPr>
        <dsp:cNvPr id="0" name=""/>
        <dsp:cNvSpPr/>
      </dsp:nvSpPr>
      <dsp:spPr>
        <a:xfrm>
          <a:off x="5633850" y="-1750"/>
          <a:ext cx="2045523" cy="206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00"/>
              </a:solidFill>
            </a:rPr>
            <a:t>6. Утверждение отчета об исполнении </a:t>
          </a:r>
          <a:r>
            <a:rPr lang="ru-RU" sz="1000" kern="1200" dirty="0" smtClean="0">
              <a:solidFill>
                <a:srgbClr val="FF0000"/>
              </a:solidFill>
            </a:rPr>
            <a:t>бюджета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rgbClr val="FF0000"/>
              </a:solidFill>
            </a:rPr>
            <a:t>(отчет об исполнении бюджета за отчетный (прошедший) финансовый год рассматривается на публичных слушаниях, утверждается на Собрании депутатов)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rgbClr val="FF0000"/>
            </a:solidFill>
          </a:endParaRPr>
        </a:p>
      </dsp:txBody>
      <dsp:txXfrm>
        <a:off x="5633850" y="-1750"/>
        <a:ext cx="2045523" cy="2060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0.31761</cdr:y>
    </cdr:from>
    <cdr:to>
      <cdr:x>0.05082</cdr:x>
      <cdr:y>0.72796</cdr:y>
    </cdr:to>
    <cdr:pic>
      <cdr:nvPicPr>
        <cdr:cNvPr id="2" name="Рисунок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xmlns="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76201" y="641350"/>
          <a:ext cx="230594" cy="828618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0.4</cdr:y>
    </cdr:from>
    <cdr:to>
      <cdr:x>0.16964</cdr:x>
      <cdr:y>0.58182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676400"/>
          <a:ext cx="1447800" cy="762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Социальная сфера</a:t>
          </a:r>
        </a:p>
        <a:p xmlns:a="http://schemas.openxmlformats.org/drawingml/2006/main">
          <a:r>
            <a:rPr lang="ru-RU" sz="1100" dirty="0" smtClean="0"/>
            <a:t>539,4 млн.руб.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0.10714</cdr:x>
      <cdr:y>0.49091</cdr:y>
    </cdr:from>
    <cdr:to>
      <cdr:x>0.16964</cdr:x>
      <cdr:y>0.56364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>
          <a:off x="914400" y="2057400"/>
          <a:ext cx="533400" cy="3048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0.45536</cdr:x>
      <cdr:y>0.12727</cdr:y>
    </cdr:from>
    <cdr:to>
      <cdr:x>0.72321</cdr:x>
      <cdr:y>0.23636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86200" y="533400"/>
          <a:ext cx="22860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Общегосударственные вопросы 84,6 млн. руб.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0.42857</cdr:x>
      <cdr:y>0.21818</cdr:y>
    </cdr:from>
    <cdr:to>
      <cdr:x>0.49107</cdr:x>
      <cdr:y>0.29091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flipH="1">
          <a:off x="3657600" y="914400"/>
          <a:ext cx="533400" cy="3048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EB3E1-6F9E-4291-9A94-57B6AE7E7E45}" type="datetimeFigureOut">
              <a:rPr lang="ru-RU" smtClean="0"/>
              <a:pPr/>
              <a:t>18.02.2026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28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43163"/>
            <a:ext cx="7315200" cy="2314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473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276DB-482F-44EC-A12D-DB17EE8570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5239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hyperlink" Target="https://www.instagram.com/slidesmania/" TargetMode="Externa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001 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>
            <a:spLocks noGrp="1"/>
          </p:cNvSpPr>
          <p:nvPr>
            <p:ph type="title"/>
          </p:nvPr>
        </p:nvSpPr>
        <p:spPr>
          <a:xfrm>
            <a:off x="1237050" y="2110275"/>
            <a:ext cx="6669900" cy="922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ubTitle" idx="1"/>
          </p:nvPr>
        </p:nvSpPr>
        <p:spPr>
          <a:xfrm>
            <a:off x="883875" y="4133569"/>
            <a:ext cx="7509600" cy="447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grpSp>
        <p:nvGrpSpPr>
          <p:cNvPr id="2" name="Google Shape;22;p2"/>
          <p:cNvGrpSpPr/>
          <p:nvPr/>
        </p:nvGrpSpPr>
        <p:grpSpPr>
          <a:xfrm>
            <a:off x="1" y="-15411"/>
            <a:ext cx="8393480" cy="4596062"/>
            <a:chOff x="-12" y="-20554"/>
            <a:chExt cx="10012800" cy="5456400"/>
          </a:xfrm>
        </p:grpSpPr>
        <p:cxnSp>
          <p:nvCxnSpPr>
            <p:cNvPr id="23" name="Google Shape;23;p2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4" name="Google Shape;24;p2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5" name="Google Shape;25;p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008 Three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78;p11"/>
          <p:cNvGrpSpPr/>
          <p:nvPr/>
        </p:nvGrpSpPr>
        <p:grpSpPr>
          <a:xfrm>
            <a:off x="0" y="1"/>
            <a:ext cx="8750937" cy="4702871"/>
            <a:chOff x="-12" y="-20554"/>
            <a:chExt cx="10012800" cy="5456400"/>
          </a:xfrm>
        </p:grpSpPr>
        <p:cxnSp>
          <p:nvCxnSpPr>
            <p:cNvPr id="79" name="Google Shape;79;p11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0" name="Google Shape;80;p11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1" name="Google Shape;81;p11"/>
          <p:cNvSpPr txBox="1">
            <a:spLocks noGrp="1"/>
          </p:cNvSpPr>
          <p:nvPr>
            <p:ph type="subTitle" idx="1"/>
          </p:nvPr>
        </p:nvSpPr>
        <p:spPr>
          <a:xfrm>
            <a:off x="1041512" y="1297481"/>
            <a:ext cx="5647950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1800"/>
              <a:buNone/>
              <a:defRPr sz="14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subTitle" idx="2"/>
          </p:nvPr>
        </p:nvSpPr>
        <p:spPr>
          <a:xfrm>
            <a:off x="1041512" y="2501151"/>
            <a:ext cx="5647950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1800"/>
              <a:buNone/>
              <a:defRPr sz="14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ubTitle" idx="3"/>
          </p:nvPr>
        </p:nvSpPr>
        <p:spPr>
          <a:xfrm>
            <a:off x="1041512" y="3704822"/>
            <a:ext cx="5647950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1800"/>
              <a:buNone/>
              <a:defRPr sz="14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title"/>
          </p:nvPr>
        </p:nvSpPr>
        <p:spPr>
          <a:xfrm>
            <a:off x="379538" y="445031"/>
            <a:ext cx="6309900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body" idx="4"/>
          </p:nvPr>
        </p:nvSpPr>
        <p:spPr>
          <a:xfrm>
            <a:off x="1041506" y="1625944"/>
            <a:ext cx="564795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3812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685800" lvl="1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028700" lvl="2" indent="-238125">
              <a:spcBef>
                <a:spcPts val="1575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371600" lvl="3" indent="-238125">
              <a:spcBef>
                <a:spcPts val="1575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1714500" lvl="4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057400" lvl="5" indent="-238125">
              <a:spcBef>
                <a:spcPts val="1575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2400300" lvl="6" indent="-238125">
              <a:spcBef>
                <a:spcPts val="1575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2743200" lvl="7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3086100" lvl="8" indent="-238125">
              <a:spcBef>
                <a:spcPts val="1575"/>
              </a:spcBef>
              <a:spcAft>
                <a:spcPts val="1575"/>
              </a:spcAft>
              <a:buSzPts val="1400"/>
              <a:buChar char="■"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6" name="Google Shape;86;p11"/>
          <p:cNvSpPr txBox="1">
            <a:spLocks noGrp="1"/>
          </p:cNvSpPr>
          <p:nvPr>
            <p:ph type="body" idx="5"/>
          </p:nvPr>
        </p:nvSpPr>
        <p:spPr>
          <a:xfrm>
            <a:off x="1041506" y="2821041"/>
            <a:ext cx="5647950" cy="692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3812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685800" lvl="1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028700" lvl="2" indent="-238125">
              <a:spcBef>
                <a:spcPts val="1575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371600" lvl="3" indent="-238125">
              <a:spcBef>
                <a:spcPts val="1575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1714500" lvl="4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057400" lvl="5" indent="-238125">
              <a:spcBef>
                <a:spcPts val="1575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2400300" lvl="6" indent="-238125">
              <a:spcBef>
                <a:spcPts val="1575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2743200" lvl="7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3086100" lvl="8" indent="-238125">
              <a:spcBef>
                <a:spcPts val="1575"/>
              </a:spcBef>
              <a:spcAft>
                <a:spcPts val="1575"/>
              </a:spcAft>
              <a:buSzPts val="1400"/>
              <a:buChar char="■"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7" name="Google Shape;87;p11"/>
          <p:cNvSpPr txBox="1">
            <a:spLocks noGrp="1"/>
          </p:cNvSpPr>
          <p:nvPr>
            <p:ph type="body" idx="6"/>
          </p:nvPr>
        </p:nvSpPr>
        <p:spPr>
          <a:xfrm>
            <a:off x="1041506" y="4014787"/>
            <a:ext cx="5648625" cy="692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3812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685800" lvl="1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028700" lvl="2" indent="-238125">
              <a:spcBef>
                <a:spcPts val="1575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371600" lvl="3" indent="-238125">
              <a:spcBef>
                <a:spcPts val="1575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1714500" lvl="4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057400" lvl="5" indent="-238125">
              <a:spcBef>
                <a:spcPts val="1575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2400300" lvl="6" indent="-238125">
              <a:spcBef>
                <a:spcPts val="1575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2743200" lvl="7" indent="-238125">
              <a:spcBef>
                <a:spcPts val="1575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3086100" lvl="8" indent="-238125">
              <a:spcBef>
                <a:spcPts val="1575"/>
              </a:spcBef>
              <a:spcAft>
                <a:spcPts val="1575"/>
              </a:spcAft>
              <a:buSzPts val="1400"/>
              <a:buChar char="■"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8" name="Google Shape;88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008 Team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0;p12"/>
          <p:cNvGrpSpPr/>
          <p:nvPr/>
        </p:nvGrpSpPr>
        <p:grpSpPr>
          <a:xfrm>
            <a:off x="0" y="1"/>
            <a:ext cx="8388224" cy="4702871"/>
            <a:chOff x="-12" y="-20554"/>
            <a:chExt cx="10012800" cy="5456400"/>
          </a:xfrm>
        </p:grpSpPr>
        <p:cxnSp>
          <p:nvCxnSpPr>
            <p:cNvPr id="91" name="Google Shape;91;p12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2" name="Google Shape;92;p12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3" name="Google Shape;93;p12"/>
          <p:cNvSpPr txBox="1">
            <a:spLocks noGrp="1"/>
          </p:cNvSpPr>
          <p:nvPr>
            <p:ph type="subTitle" idx="1"/>
          </p:nvPr>
        </p:nvSpPr>
        <p:spPr>
          <a:xfrm>
            <a:off x="891789" y="3015506"/>
            <a:ext cx="19941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94" name="Google Shape;94;p12"/>
          <p:cNvSpPr txBox="1">
            <a:spLocks noGrp="1"/>
          </p:cNvSpPr>
          <p:nvPr>
            <p:ph type="subTitle" idx="2"/>
          </p:nvPr>
        </p:nvSpPr>
        <p:spPr>
          <a:xfrm>
            <a:off x="3534977" y="3015506"/>
            <a:ext cx="19941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subTitle" idx="3"/>
          </p:nvPr>
        </p:nvSpPr>
        <p:spPr>
          <a:xfrm>
            <a:off x="6178164" y="3015506"/>
            <a:ext cx="1993950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title"/>
          </p:nvPr>
        </p:nvSpPr>
        <p:spPr>
          <a:xfrm>
            <a:off x="891788" y="502181"/>
            <a:ext cx="7280550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7" name="Google Shape;97;p12"/>
          <p:cNvSpPr txBox="1">
            <a:spLocks noGrp="1"/>
          </p:cNvSpPr>
          <p:nvPr>
            <p:ph type="body" idx="4"/>
          </p:nvPr>
        </p:nvSpPr>
        <p:spPr>
          <a:xfrm>
            <a:off x="891788" y="3343969"/>
            <a:ext cx="1994175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52413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300"/>
            </a:lvl1pPr>
            <a:lvl2pPr marL="685800" lvl="1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2pPr>
            <a:lvl3pPr marL="1028700" lvl="2" indent="-252413" rtl="0">
              <a:spcBef>
                <a:spcPts val="1575"/>
              </a:spcBef>
              <a:spcAft>
                <a:spcPts val="0"/>
              </a:spcAft>
              <a:buSzPts val="1700"/>
              <a:buChar char="■"/>
              <a:defRPr sz="1300"/>
            </a:lvl3pPr>
            <a:lvl4pPr marL="1371600" lvl="3" indent="-252413" rtl="0">
              <a:spcBef>
                <a:spcPts val="1575"/>
              </a:spcBef>
              <a:spcAft>
                <a:spcPts val="0"/>
              </a:spcAft>
              <a:buSzPts val="1700"/>
              <a:buChar char="●"/>
              <a:defRPr sz="1300"/>
            </a:lvl4pPr>
            <a:lvl5pPr marL="1714500" lvl="4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5pPr>
            <a:lvl6pPr marL="2057400" lvl="5" indent="-252413" rtl="0">
              <a:spcBef>
                <a:spcPts val="1575"/>
              </a:spcBef>
              <a:spcAft>
                <a:spcPts val="0"/>
              </a:spcAft>
              <a:buSzPts val="1700"/>
              <a:buChar char="■"/>
              <a:defRPr sz="1300"/>
            </a:lvl6pPr>
            <a:lvl7pPr marL="2400300" lvl="6" indent="-252413" rtl="0">
              <a:spcBef>
                <a:spcPts val="1575"/>
              </a:spcBef>
              <a:spcAft>
                <a:spcPts val="0"/>
              </a:spcAft>
              <a:buSzPts val="1700"/>
              <a:buChar char="●"/>
              <a:defRPr sz="1300"/>
            </a:lvl7pPr>
            <a:lvl8pPr marL="2743200" lvl="7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8pPr>
            <a:lvl9pPr marL="3086100" lvl="8" indent="-252413" rtl="0">
              <a:spcBef>
                <a:spcPts val="1575"/>
              </a:spcBef>
              <a:spcAft>
                <a:spcPts val="1575"/>
              </a:spcAft>
              <a:buSzPts val="1700"/>
              <a:buChar char="■"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8" name="Google Shape;98;p12"/>
          <p:cNvSpPr txBox="1">
            <a:spLocks noGrp="1"/>
          </p:cNvSpPr>
          <p:nvPr>
            <p:ph type="body" idx="5"/>
          </p:nvPr>
        </p:nvSpPr>
        <p:spPr>
          <a:xfrm>
            <a:off x="3534975" y="3335397"/>
            <a:ext cx="1994175" cy="692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52413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300"/>
            </a:lvl1pPr>
            <a:lvl2pPr marL="685800" lvl="1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2pPr>
            <a:lvl3pPr marL="1028700" lvl="2" indent="-252413" rtl="0">
              <a:spcBef>
                <a:spcPts val="1575"/>
              </a:spcBef>
              <a:spcAft>
                <a:spcPts val="0"/>
              </a:spcAft>
              <a:buSzPts val="1700"/>
              <a:buChar char="■"/>
              <a:defRPr sz="1300"/>
            </a:lvl3pPr>
            <a:lvl4pPr marL="1371600" lvl="3" indent="-252413" rtl="0">
              <a:spcBef>
                <a:spcPts val="1575"/>
              </a:spcBef>
              <a:spcAft>
                <a:spcPts val="0"/>
              </a:spcAft>
              <a:buSzPts val="1700"/>
              <a:buChar char="●"/>
              <a:defRPr sz="1300"/>
            </a:lvl4pPr>
            <a:lvl5pPr marL="1714500" lvl="4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5pPr>
            <a:lvl6pPr marL="2057400" lvl="5" indent="-252413" rtl="0">
              <a:spcBef>
                <a:spcPts val="1575"/>
              </a:spcBef>
              <a:spcAft>
                <a:spcPts val="0"/>
              </a:spcAft>
              <a:buSzPts val="1700"/>
              <a:buChar char="■"/>
              <a:defRPr sz="1300"/>
            </a:lvl6pPr>
            <a:lvl7pPr marL="2400300" lvl="6" indent="-252413" rtl="0">
              <a:spcBef>
                <a:spcPts val="1575"/>
              </a:spcBef>
              <a:spcAft>
                <a:spcPts val="0"/>
              </a:spcAft>
              <a:buSzPts val="1700"/>
              <a:buChar char="●"/>
              <a:defRPr sz="1300"/>
            </a:lvl7pPr>
            <a:lvl8pPr marL="2743200" lvl="7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8pPr>
            <a:lvl9pPr marL="3086100" lvl="8" indent="-252413" rtl="0">
              <a:spcBef>
                <a:spcPts val="1575"/>
              </a:spcBef>
              <a:spcAft>
                <a:spcPts val="1575"/>
              </a:spcAft>
              <a:buSzPts val="1700"/>
              <a:buChar char="■"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9" name="Google Shape;99;p12"/>
          <p:cNvSpPr txBox="1">
            <a:spLocks noGrp="1"/>
          </p:cNvSpPr>
          <p:nvPr>
            <p:ph type="body" idx="6"/>
          </p:nvPr>
        </p:nvSpPr>
        <p:spPr>
          <a:xfrm>
            <a:off x="6178163" y="3325475"/>
            <a:ext cx="1994175" cy="692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52413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300"/>
            </a:lvl1pPr>
            <a:lvl2pPr marL="685800" lvl="1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2pPr>
            <a:lvl3pPr marL="1028700" lvl="2" indent="-252413" rtl="0">
              <a:spcBef>
                <a:spcPts val="1575"/>
              </a:spcBef>
              <a:spcAft>
                <a:spcPts val="0"/>
              </a:spcAft>
              <a:buSzPts val="1700"/>
              <a:buChar char="■"/>
              <a:defRPr sz="1300"/>
            </a:lvl3pPr>
            <a:lvl4pPr marL="1371600" lvl="3" indent="-252413" rtl="0">
              <a:spcBef>
                <a:spcPts val="1575"/>
              </a:spcBef>
              <a:spcAft>
                <a:spcPts val="0"/>
              </a:spcAft>
              <a:buSzPts val="1700"/>
              <a:buChar char="●"/>
              <a:defRPr sz="1300"/>
            </a:lvl4pPr>
            <a:lvl5pPr marL="1714500" lvl="4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5pPr>
            <a:lvl6pPr marL="2057400" lvl="5" indent="-252413" rtl="0">
              <a:spcBef>
                <a:spcPts val="1575"/>
              </a:spcBef>
              <a:spcAft>
                <a:spcPts val="0"/>
              </a:spcAft>
              <a:buSzPts val="1700"/>
              <a:buChar char="■"/>
              <a:defRPr sz="1300"/>
            </a:lvl6pPr>
            <a:lvl7pPr marL="2400300" lvl="6" indent="-252413" rtl="0">
              <a:spcBef>
                <a:spcPts val="1575"/>
              </a:spcBef>
              <a:spcAft>
                <a:spcPts val="0"/>
              </a:spcAft>
              <a:buSzPts val="1700"/>
              <a:buChar char="●"/>
              <a:defRPr sz="1300"/>
            </a:lvl7pPr>
            <a:lvl8pPr marL="2743200" lvl="7" indent="-252413" rtl="0">
              <a:spcBef>
                <a:spcPts val="1575"/>
              </a:spcBef>
              <a:spcAft>
                <a:spcPts val="0"/>
              </a:spcAft>
              <a:buSzPts val="1700"/>
              <a:buChar char="○"/>
              <a:defRPr sz="1300"/>
            </a:lvl8pPr>
            <a:lvl9pPr marL="3086100" lvl="8" indent="-252413" rtl="0">
              <a:spcBef>
                <a:spcPts val="1575"/>
              </a:spcBef>
              <a:spcAft>
                <a:spcPts val="1575"/>
              </a:spcAft>
              <a:buSzPts val="1700"/>
              <a:buChar char="■"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0" name="Google Shape;100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ext and Image">
  <p:cSld name="010 Text and Imag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3"/>
          <p:cNvSpPr txBox="1">
            <a:spLocks noGrp="1"/>
          </p:cNvSpPr>
          <p:nvPr>
            <p:ph type="title"/>
          </p:nvPr>
        </p:nvSpPr>
        <p:spPr>
          <a:xfrm>
            <a:off x="308456" y="1295250"/>
            <a:ext cx="3343725" cy="17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2pPr>
            <a:lvl3pPr lvl="2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3pPr>
            <a:lvl4pPr lvl="3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4pPr>
            <a:lvl5pPr lvl="4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5pPr>
            <a:lvl6pPr lvl="5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6pPr>
            <a:lvl7pPr lvl="6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7pPr>
            <a:lvl8pPr lvl="7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8pPr>
            <a:lvl9pPr lvl="8" rtl="0">
              <a:spcBef>
                <a:spcPts val="0"/>
              </a:spcBef>
              <a:spcAft>
                <a:spcPts val="0"/>
              </a:spcAft>
              <a:buSzPts val="15000"/>
              <a:buNone/>
              <a:defRPr sz="113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subTitle" idx="1"/>
          </p:nvPr>
        </p:nvSpPr>
        <p:spPr>
          <a:xfrm>
            <a:off x="308456" y="3772331"/>
            <a:ext cx="3343725" cy="53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2pPr>
            <a:lvl3pPr lvl="2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3pPr>
            <a:lvl4pPr lvl="3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4pPr>
            <a:lvl5pPr lvl="4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5pPr>
            <a:lvl6pPr lvl="5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6pPr>
            <a:lvl7pPr lvl="6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7pPr>
            <a:lvl8pPr lvl="7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/>
            </a:lvl8pPr>
            <a:lvl9pPr lvl="8" rtl="0">
              <a:spcBef>
                <a:spcPts val="1575"/>
              </a:spcBef>
              <a:spcAft>
                <a:spcPts val="1575"/>
              </a:spcAft>
              <a:buSzPts val="1800"/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012 Percentages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>
            <a:spLocks noGrp="1"/>
          </p:cNvSpPr>
          <p:nvPr>
            <p:ph type="title" hasCustomPrompt="1"/>
          </p:nvPr>
        </p:nvSpPr>
        <p:spPr>
          <a:xfrm>
            <a:off x="536269" y="1783613"/>
            <a:ext cx="2211300" cy="891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9pPr>
          </a:lstStyle>
          <a:p>
            <a:r>
              <a:t>xx%</a:t>
            </a:r>
          </a:p>
        </p:txBody>
      </p:sp>
      <p:sp>
        <p:nvSpPr>
          <p:cNvPr id="107" name="Google Shape;107;p14"/>
          <p:cNvSpPr txBox="1">
            <a:spLocks noGrp="1"/>
          </p:cNvSpPr>
          <p:nvPr>
            <p:ph type="title" idx="2"/>
          </p:nvPr>
        </p:nvSpPr>
        <p:spPr>
          <a:xfrm>
            <a:off x="536269" y="673631"/>
            <a:ext cx="8036100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3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8" name="Google Shape;108;p14"/>
          <p:cNvSpPr txBox="1">
            <a:spLocks noGrp="1"/>
          </p:cNvSpPr>
          <p:nvPr>
            <p:ph type="title" idx="3" hasCustomPrompt="1"/>
          </p:nvPr>
        </p:nvSpPr>
        <p:spPr>
          <a:xfrm>
            <a:off x="3387252" y="1783613"/>
            <a:ext cx="2211300" cy="891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9pPr>
          </a:lstStyle>
          <a:p>
            <a:r>
              <a:t>xx%</a:t>
            </a:r>
          </a:p>
        </p:txBody>
      </p:sp>
      <p:sp>
        <p:nvSpPr>
          <p:cNvPr id="109" name="Google Shape;109;p14"/>
          <p:cNvSpPr txBox="1">
            <a:spLocks noGrp="1"/>
          </p:cNvSpPr>
          <p:nvPr>
            <p:ph type="title" idx="4" hasCustomPrompt="1"/>
          </p:nvPr>
        </p:nvSpPr>
        <p:spPr>
          <a:xfrm>
            <a:off x="6361091" y="1783613"/>
            <a:ext cx="2211300" cy="891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9pPr>
          </a:lstStyle>
          <a:p>
            <a:r>
              <a:t>xx%</a:t>
            </a:r>
          </a:p>
        </p:txBody>
      </p:sp>
      <p:sp>
        <p:nvSpPr>
          <p:cNvPr id="110" name="Google Shape;110;p14"/>
          <p:cNvSpPr txBox="1">
            <a:spLocks noGrp="1"/>
          </p:cNvSpPr>
          <p:nvPr>
            <p:ph type="body" idx="1"/>
          </p:nvPr>
        </p:nvSpPr>
        <p:spPr>
          <a:xfrm>
            <a:off x="6361085" y="2714794"/>
            <a:ext cx="22113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1pPr>
            <a:lvl2pPr marL="685800" lvl="1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2pPr>
            <a:lvl3pPr marL="1028700" lvl="2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3pPr>
            <a:lvl4pPr marL="1371600" lvl="3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4pPr>
            <a:lvl5pPr marL="1714500" lvl="4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5pPr>
            <a:lvl6pPr marL="2057400" lvl="5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6pPr>
            <a:lvl7pPr marL="2400300" lvl="6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7pPr>
            <a:lvl8pPr marL="2743200" lvl="7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8pPr>
            <a:lvl9pPr marL="3086100" lvl="8" indent="-27622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1" name="Google Shape;111;p14"/>
          <p:cNvSpPr txBox="1">
            <a:spLocks noGrp="1"/>
          </p:cNvSpPr>
          <p:nvPr>
            <p:ph type="body" idx="5"/>
          </p:nvPr>
        </p:nvSpPr>
        <p:spPr>
          <a:xfrm>
            <a:off x="3387259" y="2706431"/>
            <a:ext cx="22113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1pPr>
            <a:lvl2pPr marL="685800" lvl="1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2pPr>
            <a:lvl3pPr marL="1028700" lvl="2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3pPr>
            <a:lvl4pPr marL="1371600" lvl="3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4pPr>
            <a:lvl5pPr marL="1714500" lvl="4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5pPr>
            <a:lvl6pPr marL="2057400" lvl="5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6pPr>
            <a:lvl7pPr marL="2400300" lvl="6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7pPr>
            <a:lvl8pPr marL="2743200" lvl="7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8pPr>
            <a:lvl9pPr marL="3086100" lvl="8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2" name="Google Shape;112;p14"/>
          <p:cNvSpPr txBox="1">
            <a:spLocks noGrp="1"/>
          </p:cNvSpPr>
          <p:nvPr>
            <p:ph type="body" idx="6"/>
          </p:nvPr>
        </p:nvSpPr>
        <p:spPr>
          <a:xfrm>
            <a:off x="536269" y="2706431"/>
            <a:ext cx="2211300" cy="69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1pPr>
            <a:lvl2pPr marL="685800" lvl="1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2pPr>
            <a:lvl3pPr marL="1028700" lvl="2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3pPr>
            <a:lvl4pPr marL="1371600" lvl="3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4pPr>
            <a:lvl5pPr marL="1714500" lvl="4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5pPr>
            <a:lvl6pPr marL="2057400" lvl="5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6pPr>
            <a:lvl7pPr marL="2400300" lvl="6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1700"/>
            </a:lvl7pPr>
            <a:lvl8pPr marL="2743200" lvl="7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1700"/>
            </a:lvl8pPr>
            <a:lvl9pPr marL="3086100" lvl="8" indent="-27622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3" name="Google Shape;113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013 Six columns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15;p15"/>
          <p:cNvGrpSpPr/>
          <p:nvPr/>
        </p:nvGrpSpPr>
        <p:grpSpPr>
          <a:xfrm>
            <a:off x="0" y="1"/>
            <a:ext cx="8912393" cy="4702871"/>
            <a:chOff x="-12" y="-20554"/>
            <a:chExt cx="10012800" cy="5456400"/>
          </a:xfrm>
        </p:grpSpPr>
        <p:cxnSp>
          <p:nvCxnSpPr>
            <p:cNvPr id="116" name="Google Shape;116;p15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7" name="Google Shape;117;p15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8" name="Google Shape;118;p15"/>
          <p:cNvSpPr txBox="1">
            <a:spLocks noGrp="1"/>
          </p:cNvSpPr>
          <p:nvPr>
            <p:ph type="subTitle" idx="1"/>
          </p:nvPr>
        </p:nvSpPr>
        <p:spPr>
          <a:xfrm>
            <a:off x="540300" y="1622700"/>
            <a:ext cx="24378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000"/>
              <a:buNone/>
              <a:defRPr sz="15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19" name="Google Shape;119;p15"/>
          <p:cNvSpPr txBox="1">
            <a:spLocks noGrp="1"/>
          </p:cNvSpPr>
          <p:nvPr>
            <p:ph type="subTitle" idx="2"/>
          </p:nvPr>
        </p:nvSpPr>
        <p:spPr>
          <a:xfrm>
            <a:off x="540300" y="3015244"/>
            <a:ext cx="24378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000"/>
              <a:buNone/>
              <a:defRPr sz="15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20" name="Google Shape;120;p15"/>
          <p:cNvSpPr txBox="1">
            <a:spLocks noGrp="1"/>
          </p:cNvSpPr>
          <p:nvPr>
            <p:ph type="subTitle" idx="3"/>
          </p:nvPr>
        </p:nvSpPr>
        <p:spPr>
          <a:xfrm>
            <a:off x="6286340" y="1629735"/>
            <a:ext cx="24378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000"/>
              <a:buNone/>
              <a:defRPr sz="15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21" name="Google Shape;121;p15"/>
          <p:cNvSpPr txBox="1">
            <a:spLocks noGrp="1"/>
          </p:cNvSpPr>
          <p:nvPr>
            <p:ph type="subTitle" idx="4"/>
          </p:nvPr>
        </p:nvSpPr>
        <p:spPr>
          <a:xfrm>
            <a:off x="3428840" y="1635713"/>
            <a:ext cx="24378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000"/>
              <a:buNone/>
              <a:defRPr sz="15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22" name="Google Shape;122;p15"/>
          <p:cNvSpPr txBox="1">
            <a:spLocks noGrp="1"/>
          </p:cNvSpPr>
          <p:nvPr>
            <p:ph type="subTitle" idx="5"/>
          </p:nvPr>
        </p:nvSpPr>
        <p:spPr>
          <a:xfrm>
            <a:off x="3428840" y="3015244"/>
            <a:ext cx="24378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000"/>
              <a:buNone/>
              <a:defRPr sz="15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23" name="Google Shape;123;p15"/>
          <p:cNvSpPr txBox="1">
            <a:spLocks noGrp="1"/>
          </p:cNvSpPr>
          <p:nvPr>
            <p:ph type="subTitle" idx="6"/>
          </p:nvPr>
        </p:nvSpPr>
        <p:spPr>
          <a:xfrm>
            <a:off x="6286340" y="3001335"/>
            <a:ext cx="24378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000"/>
              <a:buNone/>
              <a:defRPr sz="15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000"/>
              <a:buNone/>
              <a:defRPr sz="15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24" name="Google Shape;124;p15"/>
          <p:cNvSpPr txBox="1">
            <a:spLocks noGrp="1"/>
          </p:cNvSpPr>
          <p:nvPr>
            <p:ph type="title"/>
          </p:nvPr>
        </p:nvSpPr>
        <p:spPr>
          <a:xfrm>
            <a:off x="540300" y="673631"/>
            <a:ext cx="81839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25" name="Google Shape;125;p15"/>
          <p:cNvSpPr txBox="1">
            <a:spLocks noGrp="1"/>
          </p:cNvSpPr>
          <p:nvPr>
            <p:ph type="body" idx="7"/>
          </p:nvPr>
        </p:nvSpPr>
        <p:spPr>
          <a:xfrm>
            <a:off x="3428840" y="1942350"/>
            <a:ext cx="2437875" cy="6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6" name="Google Shape;126;p15"/>
          <p:cNvSpPr txBox="1">
            <a:spLocks noGrp="1"/>
          </p:cNvSpPr>
          <p:nvPr>
            <p:ph type="body" idx="8"/>
          </p:nvPr>
        </p:nvSpPr>
        <p:spPr>
          <a:xfrm>
            <a:off x="6286340" y="3313950"/>
            <a:ext cx="2437875" cy="6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7" name="Google Shape;127;p15"/>
          <p:cNvSpPr txBox="1">
            <a:spLocks noGrp="1"/>
          </p:cNvSpPr>
          <p:nvPr>
            <p:ph type="body" idx="9"/>
          </p:nvPr>
        </p:nvSpPr>
        <p:spPr>
          <a:xfrm>
            <a:off x="3428840" y="3313950"/>
            <a:ext cx="2437875" cy="6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8" name="Google Shape;128;p15"/>
          <p:cNvSpPr txBox="1">
            <a:spLocks noGrp="1"/>
          </p:cNvSpPr>
          <p:nvPr>
            <p:ph type="body" idx="13"/>
          </p:nvPr>
        </p:nvSpPr>
        <p:spPr>
          <a:xfrm>
            <a:off x="540300" y="1942350"/>
            <a:ext cx="2437875" cy="6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9" name="Google Shape;129;p15"/>
          <p:cNvSpPr txBox="1">
            <a:spLocks noGrp="1"/>
          </p:cNvSpPr>
          <p:nvPr>
            <p:ph type="body" idx="14"/>
          </p:nvPr>
        </p:nvSpPr>
        <p:spPr>
          <a:xfrm>
            <a:off x="6286340" y="1942350"/>
            <a:ext cx="2437875" cy="6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0" name="Google Shape;130;p15"/>
          <p:cNvSpPr txBox="1">
            <a:spLocks noGrp="1"/>
          </p:cNvSpPr>
          <p:nvPr>
            <p:ph type="body" idx="15"/>
          </p:nvPr>
        </p:nvSpPr>
        <p:spPr>
          <a:xfrm>
            <a:off x="540300" y="3313950"/>
            <a:ext cx="2437875" cy="6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1" name="Google Shape;131;p1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014 Map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subTitle" idx="1"/>
          </p:nvPr>
        </p:nvSpPr>
        <p:spPr>
          <a:xfrm>
            <a:off x="6283875" y="1411781"/>
            <a:ext cx="2548350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1800"/>
              <a:buNone/>
              <a:defRPr sz="14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34" name="Google Shape;134;p16"/>
          <p:cNvSpPr txBox="1">
            <a:spLocks noGrp="1"/>
          </p:cNvSpPr>
          <p:nvPr>
            <p:ph type="subTitle" idx="2"/>
          </p:nvPr>
        </p:nvSpPr>
        <p:spPr>
          <a:xfrm>
            <a:off x="6283875" y="3077068"/>
            <a:ext cx="2548350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1800"/>
              <a:buNone/>
              <a:defRPr sz="14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1800"/>
              <a:buNone/>
              <a:defRPr sz="14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36" name="Google Shape;136;p16"/>
          <p:cNvSpPr txBox="1">
            <a:spLocks noGrp="1"/>
          </p:cNvSpPr>
          <p:nvPr>
            <p:ph type="body" idx="3"/>
          </p:nvPr>
        </p:nvSpPr>
        <p:spPr>
          <a:xfrm>
            <a:off x="6283875" y="1738781"/>
            <a:ext cx="2548350" cy="1165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685800" lvl="1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028700" lvl="2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371600" lvl="3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1714500" lvl="4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057400" lvl="5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2400300" lvl="6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2743200" lvl="7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3086100" lvl="8" indent="-2381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7" name="Google Shape;137;p16"/>
          <p:cNvSpPr txBox="1">
            <a:spLocks noGrp="1"/>
          </p:cNvSpPr>
          <p:nvPr>
            <p:ph type="body" idx="4"/>
          </p:nvPr>
        </p:nvSpPr>
        <p:spPr>
          <a:xfrm>
            <a:off x="6283875" y="3380025"/>
            <a:ext cx="2548350" cy="1165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685800" lvl="1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028700" lvl="2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371600" lvl="3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1714500" lvl="4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057400" lvl="5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2400300" lvl="6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2743200" lvl="7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3086100" lvl="8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8" name="Google Shape;138;p1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015 Timeline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40;p17"/>
          <p:cNvGrpSpPr/>
          <p:nvPr/>
        </p:nvGrpSpPr>
        <p:grpSpPr>
          <a:xfrm>
            <a:off x="1" y="1"/>
            <a:ext cx="8889113" cy="4702871"/>
            <a:chOff x="-12" y="-20554"/>
            <a:chExt cx="10012800" cy="5456400"/>
          </a:xfrm>
        </p:grpSpPr>
        <p:cxnSp>
          <p:nvCxnSpPr>
            <p:cNvPr id="141" name="Google Shape;141;p17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2" name="Google Shape;142;p17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43" name="Google Shape;143;p17"/>
          <p:cNvSpPr txBox="1">
            <a:spLocks noGrp="1"/>
          </p:cNvSpPr>
          <p:nvPr>
            <p:ph type="subTitle" idx="1"/>
          </p:nvPr>
        </p:nvSpPr>
        <p:spPr>
          <a:xfrm>
            <a:off x="311700" y="1737000"/>
            <a:ext cx="14982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1700" b="1"/>
            </a:lvl1pPr>
            <a:lvl2pPr lvl="1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2pPr>
            <a:lvl3pPr lvl="2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3pPr>
            <a:lvl4pPr lvl="3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4pPr>
            <a:lvl5pPr lvl="4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5pPr>
            <a:lvl6pPr lvl="5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6pPr>
            <a:lvl7pPr lvl="6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7pPr>
            <a:lvl8pPr lvl="7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8pPr>
            <a:lvl9pPr lvl="8" algn="ctr" rtl="0">
              <a:spcBef>
                <a:spcPts val="1575"/>
              </a:spcBef>
              <a:spcAft>
                <a:spcPts val="1575"/>
              </a:spcAft>
              <a:buSzPts val="2200"/>
              <a:buNone/>
              <a:defRPr sz="17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44" name="Google Shape;144;p17"/>
          <p:cNvSpPr txBox="1">
            <a:spLocks noGrp="1"/>
          </p:cNvSpPr>
          <p:nvPr>
            <p:ph type="subTitle" idx="2"/>
          </p:nvPr>
        </p:nvSpPr>
        <p:spPr>
          <a:xfrm>
            <a:off x="2081533" y="1737000"/>
            <a:ext cx="14982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1700" b="1"/>
            </a:lvl1pPr>
            <a:lvl2pPr lvl="1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2pPr>
            <a:lvl3pPr lvl="2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3pPr>
            <a:lvl4pPr lvl="3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4pPr>
            <a:lvl5pPr lvl="4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5pPr>
            <a:lvl6pPr lvl="5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6pPr>
            <a:lvl7pPr lvl="6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7pPr>
            <a:lvl8pPr lvl="7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8pPr>
            <a:lvl9pPr lvl="8" algn="ctr" rtl="0">
              <a:spcBef>
                <a:spcPts val="1575"/>
              </a:spcBef>
              <a:spcAft>
                <a:spcPts val="1575"/>
              </a:spcAft>
              <a:buSzPts val="2200"/>
              <a:buNone/>
              <a:defRPr sz="17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45" name="Google Shape;145;p17"/>
          <p:cNvSpPr txBox="1">
            <a:spLocks noGrp="1"/>
          </p:cNvSpPr>
          <p:nvPr>
            <p:ph type="subTitle" idx="3"/>
          </p:nvPr>
        </p:nvSpPr>
        <p:spPr>
          <a:xfrm>
            <a:off x="3851365" y="1756875"/>
            <a:ext cx="14982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1700" b="1"/>
            </a:lvl1pPr>
            <a:lvl2pPr lvl="1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2pPr>
            <a:lvl3pPr lvl="2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3pPr>
            <a:lvl4pPr lvl="3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4pPr>
            <a:lvl5pPr lvl="4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5pPr>
            <a:lvl6pPr lvl="5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6pPr>
            <a:lvl7pPr lvl="6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7pPr>
            <a:lvl8pPr lvl="7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8pPr>
            <a:lvl9pPr lvl="8" algn="ctr" rtl="0">
              <a:spcBef>
                <a:spcPts val="1575"/>
              </a:spcBef>
              <a:spcAft>
                <a:spcPts val="1575"/>
              </a:spcAft>
              <a:buSzPts val="2200"/>
              <a:buNone/>
              <a:defRPr sz="17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46" name="Google Shape;146;p17"/>
          <p:cNvSpPr txBox="1">
            <a:spLocks noGrp="1"/>
          </p:cNvSpPr>
          <p:nvPr>
            <p:ph type="subTitle" idx="4"/>
          </p:nvPr>
        </p:nvSpPr>
        <p:spPr>
          <a:xfrm>
            <a:off x="5621198" y="1756875"/>
            <a:ext cx="14982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1700" b="1"/>
            </a:lvl1pPr>
            <a:lvl2pPr lvl="1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2pPr>
            <a:lvl3pPr lvl="2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3pPr>
            <a:lvl4pPr lvl="3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4pPr>
            <a:lvl5pPr lvl="4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5pPr>
            <a:lvl6pPr lvl="5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6pPr>
            <a:lvl7pPr lvl="6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7pPr>
            <a:lvl8pPr lvl="7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8pPr>
            <a:lvl9pPr lvl="8" algn="ctr" rtl="0">
              <a:spcBef>
                <a:spcPts val="1575"/>
              </a:spcBef>
              <a:spcAft>
                <a:spcPts val="1575"/>
              </a:spcAft>
              <a:buSzPts val="2200"/>
              <a:buNone/>
              <a:defRPr sz="17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47" name="Google Shape;147;p17"/>
          <p:cNvSpPr txBox="1">
            <a:spLocks noGrp="1"/>
          </p:cNvSpPr>
          <p:nvPr>
            <p:ph type="subTitle" idx="5"/>
          </p:nvPr>
        </p:nvSpPr>
        <p:spPr>
          <a:xfrm>
            <a:off x="7391030" y="1737000"/>
            <a:ext cx="1498275" cy="455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1700" b="1"/>
            </a:lvl1pPr>
            <a:lvl2pPr lvl="1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2pPr>
            <a:lvl3pPr lvl="2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3pPr>
            <a:lvl4pPr lvl="3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4pPr>
            <a:lvl5pPr lvl="4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5pPr>
            <a:lvl6pPr lvl="5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6pPr>
            <a:lvl7pPr lvl="6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7pPr>
            <a:lvl8pPr lvl="7" algn="ctr" rtl="0">
              <a:spcBef>
                <a:spcPts val="1575"/>
              </a:spcBef>
              <a:spcAft>
                <a:spcPts val="0"/>
              </a:spcAft>
              <a:buSzPts val="2200"/>
              <a:buNone/>
              <a:defRPr sz="1700" b="1"/>
            </a:lvl8pPr>
            <a:lvl9pPr lvl="8" algn="ctr" rtl="0">
              <a:spcBef>
                <a:spcPts val="1575"/>
              </a:spcBef>
              <a:spcAft>
                <a:spcPts val="1575"/>
              </a:spcAft>
              <a:buSzPts val="2200"/>
              <a:buNone/>
              <a:defRPr sz="17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48" name="Google Shape;148;p17"/>
          <p:cNvSpPr txBox="1">
            <a:spLocks noGrp="1"/>
          </p:cNvSpPr>
          <p:nvPr>
            <p:ph type="title"/>
          </p:nvPr>
        </p:nvSpPr>
        <p:spPr>
          <a:xfrm>
            <a:off x="311700" y="730775"/>
            <a:ext cx="85205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9" name="Google Shape;149;p17"/>
          <p:cNvSpPr txBox="1">
            <a:spLocks noGrp="1"/>
          </p:cNvSpPr>
          <p:nvPr>
            <p:ph type="body" idx="6"/>
          </p:nvPr>
        </p:nvSpPr>
        <p:spPr>
          <a:xfrm>
            <a:off x="311700" y="2428969"/>
            <a:ext cx="1498275" cy="1747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0" name="Google Shape;150;p17"/>
          <p:cNvSpPr txBox="1">
            <a:spLocks noGrp="1"/>
          </p:cNvSpPr>
          <p:nvPr>
            <p:ph type="body" idx="7"/>
          </p:nvPr>
        </p:nvSpPr>
        <p:spPr>
          <a:xfrm>
            <a:off x="2081531" y="2428969"/>
            <a:ext cx="1498275" cy="1747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1" name="Google Shape;151;p17"/>
          <p:cNvSpPr txBox="1">
            <a:spLocks noGrp="1"/>
          </p:cNvSpPr>
          <p:nvPr>
            <p:ph type="body" idx="8"/>
          </p:nvPr>
        </p:nvSpPr>
        <p:spPr>
          <a:xfrm>
            <a:off x="3851362" y="2428969"/>
            <a:ext cx="1498275" cy="1747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2" name="Google Shape;152;p17"/>
          <p:cNvSpPr txBox="1">
            <a:spLocks noGrp="1"/>
          </p:cNvSpPr>
          <p:nvPr>
            <p:ph type="body" idx="9"/>
          </p:nvPr>
        </p:nvSpPr>
        <p:spPr>
          <a:xfrm>
            <a:off x="5621194" y="2428969"/>
            <a:ext cx="1498275" cy="1747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3" name="Google Shape;153;p17"/>
          <p:cNvSpPr txBox="1">
            <a:spLocks noGrp="1"/>
          </p:cNvSpPr>
          <p:nvPr>
            <p:ph type="body" idx="13"/>
          </p:nvPr>
        </p:nvSpPr>
        <p:spPr>
          <a:xfrm>
            <a:off x="7391025" y="2428969"/>
            <a:ext cx="1498275" cy="1747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685800" lvl="1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2pPr>
            <a:lvl3pPr marL="1028700" lvl="2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3pPr>
            <a:lvl4pPr marL="1371600" lvl="3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4pPr>
            <a:lvl5pPr marL="1714500" lvl="4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5pPr>
            <a:lvl6pPr marL="2057400" lvl="5" indent="-247650" rtl="0">
              <a:spcBef>
                <a:spcPts val="1575"/>
              </a:spcBef>
              <a:spcAft>
                <a:spcPts val="0"/>
              </a:spcAft>
              <a:buSzPts val="1600"/>
              <a:buChar char="■"/>
              <a:defRPr sz="1200"/>
            </a:lvl6pPr>
            <a:lvl7pPr marL="2400300" lvl="6" indent="-247650" rtl="0">
              <a:spcBef>
                <a:spcPts val="1575"/>
              </a:spcBef>
              <a:spcAft>
                <a:spcPts val="0"/>
              </a:spcAft>
              <a:buSzPts val="1600"/>
              <a:buChar char="●"/>
              <a:defRPr sz="1200"/>
            </a:lvl7pPr>
            <a:lvl8pPr marL="2743200" lvl="7" indent="-247650" rtl="0">
              <a:spcBef>
                <a:spcPts val="1575"/>
              </a:spcBef>
              <a:spcAft>
                <a:spcPts val="0"/>
              </a:spcAft>
              <a:buSzPts val="1600"/>
              <a:buChar char="○"/>
              <a:defRPr sz="1200"/>
            </a:lvl8pPr>
            <a:lvl9pPr marL="3086100" lvl="8" indent="-247650" rtl="0">
              <a:spcBef>
                <a:spcPts val="1575"/>
              </a:spcBef>
              <a:spcAft>
                <a:spcPts val="1575"/>
              </a:spcAft>
              <a:buSzPts val="1600"/>
              <a:buChar char="■"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4" name="Google Shape;154;p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016 Title and text left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56;p18"/>
          <p:cNvGrpSpPr/>
          <p:nvPr/>
        </p:nvGrpSpPr>
        <p:grpSpPr>
          <a:xfrm>
            <a:off x="0" y="0"/>
            <a:ext cx="8782478" cy="3714172"/>
            <a:chOff x="-12" y="-20554"/>
            <a:chExt cx="10012800" cy="5456400"/>
          </a:xfrm>
        </p:grpSpPr>
        <p:cxnSp>
          <p:nvCxnSpPr>
            <p:cNvPr id="157" name="Google Shape;157;p18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8" name="Google Shape;158;p18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59" name="Google Shape;159;p18"/>
          <p:cNvSpPr txBox="1">
            <a:spLocks noGrp="1"/>
          </p:cNvSpPr>
          <p:nvPr>
            <p:ph type="title"/>
          </p:nvPr>
        </p:nvSpPr>
        <p:spPr>
          <a:xfrm>
            <a:off x="483150" y="730781"/>
            <a:ext cx="41861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60" name="Google Shape;160;p18"/>
          <p:cNvSpPr txBox="1">
            <a:spLocks noGrp="1"/>
          </p:cNvSpPr>
          <p:nvPr>
            <p:ph type="body" idx="1"/>
          </p:nvPr>
        </p:nvSpPr>
        <p:spPr>
          <a:xfrm>
            <a:off x="483037" y="1573275"/>
            <a:ext cx="4186125" cy="26743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 algn="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 algn="r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 algn="r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 algn="r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 algn="r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 algn="r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 algn="r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 algn="r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 algn="r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1" name="Google Shape;161;p1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017 Title and text righ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63;p19"/>
          <p:cNvGrpSpPr/>
          <p:nvPr/>
        </p:nvGrpSpPr>
        <p:grpSpPr>
          <a:xfrm flipH="1">
            <a:off x="342900" y="0"/>
            <a:ext cx="8782478" cy="3714172"/>
            <a:chOff x="-12" y="-20554"/>
            <a:chExt cx="10012800" cy="5456400"/>
          </a:xfrm>
        </p:grpSpPr>
        <p:cxnSp>
          <p:nvCxnSpPr>
            <p:cNvPr id="164" name="Google Shape;164;p19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" name="Google Shape;165;p19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66" name="Google Shape;166;p19"/>
          <p:cNvSpPr txBox="1">
            <a:spLocks noGrp="1"/>
          </p:cNvSpPr>
          <p:nvPr>
            <p:ph type="title"/>
          </p:nvPr>
        </p:nvSpPr>
        <p:spPr>
          <a:xfrm>
            <a:off x="4483650" y="730781"/>
            <a:ext cx="41861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67" name="Google Shape;167;p19"/>
          <p:cNvSpPr txBox="1">
            <a:spLocks noGrp="1"/>
          </p:cNvSpPr>
          <p:nvPr>
            <p:ph type="body" idx="1"/>
          </p:nvPr>
        </p:nvSpPr>
        <p:spPr>
          <a:xfrm>
            <a:off x="4483725" y="1881319"/>
            <a:ext cx="4186125" cy="233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8" name="Google Shape;168;p1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018 Custom Layout 1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70;p20"/>
          <p:cNvGrpSpPr/>
          <p:nvPr/>
        </p:nvGrpSpPr>
        <p:grpSpPr>
          <a:xfrm>
            <a:off x="0" y="1"/>
            <a:ext cx="8556438" cy="4702871"/>
            <a:chOff x="-12" y="-20554"/>
            <a:chExt cx="10012800" cy="5456400"/>
          </a:xfrm>
        </p:grpSpPr>
        <p:cxnSp>
          <p:nvCxnSpPr>
            <p:cNvPr id="171" name="Google Shape;171;p20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2" name="Google Shape;172;p20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73" name="Google Shape;173;p20"/>
          <p:cNvSpPr txBox="1">
            <a:spLocks noGrp="1"/>
          </p:cNvSpPr>
          <p:nvPr>
            <p:ph type="subTitle" idx="1"/>
          </p:nvPr>
        </p:nvSpPr>
        <p:spPr>
          <a:xfrm>
            <a:off x="1057125" y="1900050"/>
            <a:ext cx="4186125" cy="53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174" name="Google Shape;174;p20"/>
          <p:cNvSpPr txBox="1">
            <a:spLocks noGrp="1"/>
          </p:cNvSpPr>
          <p:nvPr>
            <p:ph type="title"/>
          </p:nvPr>
        </p:nvSpPr>
        <p:spPr>
          <a:xfrm>
            <a:off x="1057125" y="1200413"/>
            <a:ext cx="4186125" cy="5726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53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75" name="Google Shape;175;p20"/>
          <p:cNvSpPr txBox="1">
            <a:spLocks noGrp="1"/>
          </p:cNvSpPr>
          <p:nvPr>
            <p:ph type="body" idx="2"/>
          </p:nvPr>
        </p:nvSpPr>
        <p:spPr>
          <a:xfrm>
            <a:off x="1057162" y="2548650"/>
            <a:ext cx="4186125" cy="10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6" name="Google Shape;176;p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Just 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/>
          <p:nvPr/>
        </p:nvSpPr>
        <p:spPr>
          <a:xfrm>
            <a:off x="304538" y="247500"/>
            <a:ext cx="8534925" cy="4648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311738" y="315829"/>
            <a:ext cx="8520525" cy="9229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53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100 DO NOT REMOVE · SlidesMania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78;p21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179" name="Google Shape;179;p2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1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7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27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27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27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2300" b="1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000" u="sng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</a:ext>
                    </a:extLst>
                  </a:hlinkClick>
                </a:rPr>
                <a:t>FAQ</a:t>
              </a:r>
              <a:r>
                <a:rPr lang="en" sz="33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0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0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15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81" name="Google Shape;181;p21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182" name="Google Shape;182;p21">
              <a:hlinkClick r:id="rId3"/>
            </p:cNvPr>
            <p:cNvPicPr preferRelativeResize="0"/>
            <p:nvPr/>
          </p:nvPicPr>
          <p:blipFill>
            <a:blip r:embed="rId4" cstate="print">
              <a:alphaModFix/>
            </a:blip>
            <a:stretch>
              <a:fillRect/>
            </a:stretch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21">
              <a:hlinkClick r:id="rId5"/>
            </p:cNvPr>
            <p:cNvPicPr preferRelativeResize="0"/>
            <p:nvPr/>
          </p:nvPicPr>
          <p:blipFill>
            <a:blip r:embed="rId6" cstate="print">
              <a:alphaModFix/>
            </a:blip>
            <a:stretch>
              <a:fillRect/>
            </a:stretch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21">
              <a:hlinkClick r:id="rId7"/>
            </p:cNvPr>
            <p:cNvPicPr preferRelativeResize="0"/>
            <p:nvPr/>
          </p:nvPicPr>
          <p:blipFill>
            <a:blip r:embed="rId8" cstate="print">
              <a:alphaModFix/>
            </a:blip>
            <a:stretch>
              <a:fillRect/>
            </a:stretch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21">
              <a:hlinkClick r:id="rId9"/>
            </p:cNvPr>
            <p:cNvPicPr preferRelativeResize="0"/>
            <p:nvPr/>
          </p:nvPicPr>
          <p:blipFill>
            <a:blip r:embed="rId10" cstate="print">
              <a:alphaModFix/>
            </a:blip>
            <a:stretch>
              <a:fillRect/>
            </a:stretch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6" name="Google Shape;186;p21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1800" b="1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187" name="Google Shape;187;p21"/>
          <p:cNvPicPr preferRelativeResize="0"/>
          <p:nvPr/>
        </p:nvPicPr>
        <p:blipFill rotWithShape="1">
          <a:blip r:embed="rId11" cstate="print">
            <a:alphaModFix/>
          </a:blip>
          <a:srcRect t="16256" b="20906"/>
          <a:stretch/>
        </p:blipFill>
        <p:spPr>
          <a:xfrm>
            <a:off x="93806" y="370294"/>
            <a:ext cx="6179850" cy="1553344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/>
          <a:lstStyle/>
          <a:p>
            <a:fld id="{97D82F9C-7044-4197-ABD9-2804ECA9C641}" type="datetimeFigureOut">
              <a:rPr lang="ru-RU" smtClean="0"/>
              <a:pPr/>
              <a:t>18.02.2026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93598" y="1157478"/>
            <a:ext cx="3756660" cy="3235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939410" y="1181227"/>
            <a:ext cx="3684270" cy="3289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spc="-50" dirty="0"/>
              <a:pPr marL="89535">
                <a:lnSpc>
                  <a:spcPts val="2110"/>
                </a:lnSpc>
              </a:pPr>
              <a:t>‹#›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xmlns="" val="9121820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 noChangeAspect="1"/>
          </p:cNvGrpSpPr>
          <p:nvPr/>
        </p:nvGrpSpPr>
        <p:grpSpPr bwMode="auto">
          <a:xfrm>
            <a:off x="6445251" y="0"/>
            <a:ext cx="2698750" cy="5145088"/>
            <a:chOff x="14171714" y="0"/>
            <a:chExt cx="5932762" cy="11308989"/>
          </a:xfrm>
        </p:grpSpPr>
        <p:sp>
          <p:nvSpPr>
            <p:cNvPr id="4" name="object 23"/>
            <p:cNvSpPr>
              <a:spLocks/>
            </p:cNvSpPr>
            <p:nvPr/>
          </p:nvSpPr>
          <p:spPr bwMode="auto">
            <a:xfrm>
              <a:off x="18680613" y="3594032"/>
              <a:ext cx="1423863" cy="3995308"/>
            </a:xfrm>
            <a:custGeom>
              <a:avLst/>
              <a:gdLst>
                <a:gd name="T0" fmla="*/ 0 w 1422400"/>
                <a:gd name="T1" fmla="*/ 0 h 3996054"/>
                <a:gd name="T2" fmla="*/ 1423487 w 1422400"/>
                <a:gd name="T3" fmla="*/ 3994894 h 399605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22400" h="3996054">
                  <a:moveTo>
                    <a:pt x="0" y="0"/>
                  </a:moveTo>
                  <a:lnTo>
                    <a:pt x="1422024" y="3995640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5" name="object 24"/>
            <p:cNvSpPr>
              <a:spLocks/>
            </p:cNvSpPr>
            <p:nvPr/>
          </p:nvSpPr>
          <p:spPr bwMode="auto">
            <a:xfrm>
              <a:off x="18680613" y="3098544"/>
              <a:ext cx="1423863" cy="495488"/>
            </a:xfrm>
            <a:custGeom>
              <a:avLst/>
              <a:gdLst>
                <a:gd name="T0" fmla="*/ 1423487 w 1422400"/>
                <a:gd name="T1" fmla="*/ 0 h 497204"/>
                <a:gd name="T2" fmla="*/ 0 w 1422400"/>
                <a:gd name="T3" fmla="*/ 495098 h 49720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22400" h="497204">
                  <a:moveTo>
                    <a:pt x="1422024" y="0"/>
                  </a:moveTo>
                  <a:lnTo>
                    <a:pt x="0" y="496808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6" name="object 25"/>
            <p:cNvSpPr>
              <a:spLocks/>
            </p:cNvSpPr>
            <p:nvPr/>
          </p:nvSpPr>
          <p:spPr bwMode="auto">
            <a:xfrm>
              <a:off x="16345898" y="2770545"/>
              <a:ext cx="3036178" cy="8538444"/>
            </a:xfrm>
            <a:custGeom>
              <a:avLst/>
              <a:gdLst>
                <a:gd name="T0" fmla="*/ 0 w 3038475"/>
                <a:gd name="T1" fmla="*/ 0 h 8536940"/>
                <a:gd name="T2" fmla="*/ 3035796 w 3038475"/>
                <a:gd name="T3" fmla="*/ 8538011 h 853694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38475" h="8536940">
                  <a:moveTo>
                    <a:pt x="0" y="0"/>
                  </a:moveTo>
                  <a:lnTo>
                    <a:pt x="3038093" y="8536507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" name="object 26"/>
            <p:cNvSpPr>
              <a:spLocks/>
            </p:cNvSpPr>
            <p:nvPr/>
          </p:nvSpPr>
          <p:spPr bwMode="auto">
            <a:xfrm>
              <a:off x="16345898" y="1458549"/>
              <a:ext cx="3758578" cy="1315487"/>
            </a:xfrm>
            <a:custGeom>
              <a:avLst/>
              <a:gdLst>
                <a:gd name="T0" fmla="*/ 3758296 w 3759200"/>
                <a:gd name="T1" fmla="*/ 0 h 1313814"/>
                <a:gd name="T2" fmla="*/ 0 w 3759200"/>
                <a:gd name="T3" fmla="*/ 1314920 h 131381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759200" h="1313814">
                  <a:moveTo>
                    <a:pt x="3758918" y="0"/>
                  </a:moveTo>
                  <a:lnTo>
                    <a:pt x="0" y="1313243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8" name="object 27"/>
            <p:cNvSpPr>
              <a:spLocks/>
            </p:cNvSpPr>
            <p:nvPr/>
          </p:nvSpPr>
          <p:spPr bwMode="auto">
            <a:xfrm>
              <a:off x="14171714" y="1706294"/>
              <a:ext cx="3416574" cy="9602695"/>
            </a:xfrm>
            <a:custGeom>
              <a:avLst/>
              <a:gdLst>
                <a:gd name="T0" fmla="*/ 0 w 3417569"/>
                <a:gd name="T1" fmla="*/ 0 h 9602470"/>
                <a:gd name="T2" fmla="*/ 3416419 w 3417569"/>
                <a:gd name="T3" fmla="*/ 9602555 h 960247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417569" h="9602470">
                  <a:moveTo>
                    <a:pt x="0" y="0"/>
                  </a:moveTo>
                  <a:lnTo>
                    <a:pt x="3417409" y="9602330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" name="object 28"/>
            <p:cNvSpPr>
              <a:spLocks/>
            </p:cNvSpPr>
            <p:nvPr/>
          </p:nvSpPr>
          <p:spPr bwMode="auto">
            <a:xfrm>
              <a:off x="14171714" y="0"/>
              <a:ext cx="4882315" cy="1706294"/>
            </a:xfrm>
            <a:custGeom>
              <a:avLst/>
              <a:gdLst>
                <a:gd name="T0" fmla="*/ 4882291 w 4883784"/>
                <a:gd name="T1" fmla="*/ 0 h 1706245"/>
                <a:gd name="T2" fmla="*/ 0 w 4883784"/>
                <a:gd name="T3" fmla="*/ 1706274 h 170624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883784" h="1706245">
                  <a:moveTo>
                    <a:pt x="4883755" y="0"/>
                  </a:moveTo>
                  <a:lnTo>
                    <a:pt x="0" y="1706225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grpSp>
        <p:nvGrpSpPr>
          <p:cNvPr id="3" name="Группа 14"/>
          <p:cNvGrpSpPr>
            <a:grpSpLocks noChangeAspect="1"/>
          </p:cNvGrpSpPr>
          <p:nvPr userDrawn="1"/>
        </p:nvGrpSpPr>
        <p:grpSpPr bwMode="auto">
          <a:xfrm>
            <a:off x="6445251" y="0"/>
            <a:ext cx="2698750" cy="5145088"/>
            <a:chOff x="14171714" y="0"/>
            <a:chExt cx="5932762" cy="11308989"/>
          </a:xfrm>
        </p:grpSpPr>
        <p:sp>
          <p:nvSpPr>
            <p:cNvPr id="12" name="object 23"/>
            <p:cNvSpPr>
              <a:spLocks/>
            </p:cNvSpPr>
            <p:nvPr/>
          </p:nvSpPr>
          <p:spPr bwMode="auto">
            <a:xfrm>
              <a:off x="18680613" y="3594032"/>
              <a:ext cx="1423863" cy="3995308"/>
            </a:xfrm>
            <a:custGeom>
              <a:avLst/>
              <a:gdLst>
                <a:gd name="T0" fmla="*/ 0 w 1422400"/>
                <a:gd name="T1" fmla="*/ 0 h 3996054"/>
                <a:gd name="T2" fmla="*/ 1422024 w 1422400"/>
                <a:gd name="T3" fmla="*/ 3995640 h 3996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22400" h="3996054">
                  <a:moveTo>
                    <a:pt x="0" y="0"/>
                  </a:moveTo>
                  <a:lnTo>
                    <a:pt x="1422024" y="3995640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3" name="object 24"/>
            <p:cNvSpPr>
              <a:spLocks/>
            </p:cNvSpPr>
            <p:nvPr/>
          </p:nvSpPr>
          <p:spPr bwMode="auto">
            <a:xfrm>
              <a:off x="18680613" y="3098544"/>
              <a:ext cx="1423863" cy="495488"/>
            </a:xfrm>
            <a:custGeom>
              <a:avLst/>
              <a:gdLst>
                <a:gd name="T0" fmla="*/ 1422024 w 1422400"/>
                <a:gd name="T1" fmla="*/ 0 h 497204"/>
                <a:gd name="T2" fmla="*/ 0 w 1422400"/>
                <a:gd name="T3" fmla="*/ 496808 h 497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22400" h="497204">
                  <a:moveTo>
                    <a:pt x="1422024" y="0"/>
                  </a:moveTo>
                  <a:lnTo>
                    <a:pt x="0" y="496808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4" name="object 25"/>
            <p:cNvSpPr>
              <a:spLocks/>
            </p:cNvSpPr>
            <p:nvPr/>
          </p:nvSpPr>
          <p:spPr bwMode="auto">
            <a:xfrm>
              <a:off x="16345898" y="2770545"/>
              <a:ext cx="3036178" cy="8538444"/>
            </a:xfrm>
            <a:custGeom>
              <a:avLst/>
              <a:gdLst>
                <a:gd name="T0" fmla="*/ 0 w 3038475"/>
                <a:gd name="T1" fmla="*/ 0 h 8536940"/>
                <a:gd name="T2" fmla="*/ 3038093 w 3038475"/>
                <a:gd name="T3" fmla="*/ 8536507 h 8536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38475" h="8536940">
                  <a:moveTo>
                    <a:pt x="0" y="0"/>
                  </a:moveTo>
                  <a:lnTo>
                    <a:pt x="3038093" y="8536507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5" name="object 26"/>
            <p:cNvSpPr>
              <a:spLocks/>
            </p:cNvSpPr>
            <p:nvPr/>
          </p:nvSpPr>
          <p:spPr bwMode="auto">
            <a:xfrm>
              <a:off x="16345898" y="1458549"/>
              <a:ext cx="3758578" cy="1315487"/>
            </a:xfrm>
            <a:custGeom>
              <a:avLst/>
              <a:gdLst>
                <a:gd name="T0" fmla="*/ 3758918 w 3759200"/>
                <a:gd name="T1" fmla="*/ 0 h 1313814"/>
                <a:gd name="T2" fmla="*/ 0 w 3759200"/>
                <a:gd name="T3" fmla="*/ 1313243 h 1313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59200" h="1313814">
                  <a:moveTo>
                    <a:pt x="3758918" y="0"/>
                  </a:moveTo>
                  <a:lnTo>
                    <a:pt x="0" y="1313243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6" name="object 27"/>
            <p:cNvSpPr>
              <a:spLocks/>
            </p:cNvSpPr>
            <p:nvPr/>
          </p:nvSpPr>
          <p:spPr bwMode="auto">
            <a:xfrm>
              <a:off x="14171714" y="1706294"/>
              <a:ext cx="3416574" cy="9602695"/>
            </a:xfrm>
            <a:custGeom>
              <a:avLst/>
              <a:gdLst>
                <a:gd name="T0" fmla="*/ 0 w 3417569"/>
                <a:gd name="T1" fmla="*/ 0 h 9602470"/>
                <a:gd name="T2" fmla="*/ 3417409 w 3417569"/>
                <a:gd name="T3" fmla="*/ 9602330 h 9602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17569" h="9602470">
                  <a:moveTo>
                    <a:pt x="0" y="0"/>
                  </a:moveTo>
                  <a:lnTo>
                    <a:pt x="3417409" y="9602330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7" name="object 28"/>
            <p:cNvSpPr>
              <a:spLocks/>
            </p:cNvSpPr>
            <p:nvPr/>
          </p:nvSpPr>
          <p:spPr bwMode="auto">
            <a:xfrm>
              <a:off x="14171714" y="0"/>
              <a:ext cx="4882315" cy="1706294"/>
            </a:xfrm>
            <a:custGeom>
              <a:avLst/>
              <a:gdLst>
                <a:gd name="T0" fmla="*/ 4883755 w 4883784"/>
                <a:gd name="T1" fmla="*/ 0 h 1706245"/>
                <a:gd name="T2" fmla="*/ 0 w 4883784"/>
                <a:gd name="T3" fmla="*/ 1706225 h 1706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83784" h="1706245">
                  <a:moveTo>
                    <a:pt x="4883755" y="0"/>
                  </a:moveTo>
                  <a:lnTo>
                    <a:pt x="0" y="1706225"/>
                  </a:lnTo>
                </a:path>
              </a:pathLst>
            </a:custGeom>
            <a:noFill/>
            <a:ln w="10470">
              <a:solidFill>
                <a:srgbClr val="0076BA"/>
              </a:solidFill>
              <a:prstDash val="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270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6BB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804996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002 Intro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4554544" y="1187981"/>
            <a:ext cx="3991950" cy="9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53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53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4554525" y="2241206"/>
            <a:ext cx="3991950" cy="1676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 algn="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 algn="r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 algn="r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 algn="r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 algn="r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 algn="r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 algn="r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 algn="r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 algn="r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3" name="Google Shape;33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  <p:grpSp>
        <p:nvGrpSpPr>
          <p:cNvPr id="2" name="Google Shape;34;p4"/>
          <p:cNvGrpSpPr/>
          <p:nvPr/>
        </p:nvGrpSpPr>
        <p:grpSpPr>
          <a:xfrm>
            <a:off x="0" y="1"/>
            <a:ext cx="8832041" cy="4765074"/>
            <a:chOff x="-12" y="-20554"/>
            <a:chExt cx="10012800" cy="5456400"/>
          </a:xfrm>
        </p:grpSpPr>
        <p:cxnSp>
          <p:nvCxnSpPr>
            <p:cNvPr id="35" name="Google Shape;35;p4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" name="Google Shape;36;p4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003 Talking Poin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540300" y="502181"/>
            <a:ext cx="82919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540300" y="1500469"/>
            <a:ext cx="7412175" cy="3027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 rtl="0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 rtl="0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 rtl="0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 rtl="0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 rtl="0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 rtl="0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 rtl="0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 rtl="0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Google Shape;40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004 Section Titl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271650" y="3088744"/>
            <a:ext cx="7830900" cy="15563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3" name="Google Shape;43;p6"/>
          <p:cNvSpPr txBox="1">
            <a:spLocks noGrp="1"/>
          </p:cNvSpPr>
          <p:nvPr>
            <p:ph type="title"/>
          </p:nvPr>
        </p:nvSpPr>
        <p:spPr>
          <a:xfrm>
            <a:off x="271650" y="2281106"/>
            <a:ext cx="7830900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ldrich"/>
              <a:buNone/>
              <a:defRPr sz="5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bril Fatface"/>
              <a:buNone/>
              <a:defRPr sz="54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  <p:grpSp>
        <p:nvGrpSpPr>
          <p:cNvPr id="2" name="Google Shape;45;p6"/>
          <p:cNvGrpSpPr/>
          <p:nvPr/>
        </p:nvGrpSpPr>
        <p:grpSpPr>
          <a:xfrm>
            <a:off x="0" y="3"/>
            <a:ext cx="8514385" cy="3756323"/>
            <a:chOff x="-12" y="-20554"/>
            <a:chExt cx="10012800" cy="5456400"/>
          </a:xfrm>
        </p:grpSpPr>
        <p:cxnSp>
          <p:nvCxnSpPr>
            <p:cNvPr id="46" name="Google Shape;46;p6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" name="Google Shape;47;p6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006 Two column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49;p7"/>
          <p:cNvGrpSpPr/>
          <p:nvPr/>
        </p:nvGrpSpPr>
        <p:grpSpPr>
          <a:xfrm>
            <a:off x="0" y="1"/>
            <a:ext cx="8750937" cy="4702871"/>
            <a:chOff x="-12" y="-20554"/>
            <a:chExt cx="10012800" cy="5456400"/>
          </a:xfrm>
        </p:grpSpPr>
        <p:cxnSp>
          <p:nvCxnSpPr>
            <p:cNvPr id="50" name="Google Shape;50;p7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1" name="Google Shape;51;p7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655020" y="1360331"/>
            <a:ext cx="3720825" cy="53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ubTitle" idx="2"/>
          </p:nvPr>
        </p:nvSpPr>
        <p:spPr>
          <a:xfrm>
            <a:off x="4848116" y="1360331"/>
            <a:ext cx="3720600" cy="53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title"/>
          </p:nvPr>
        </p:nvSpPr>
        <p:spPr>
          <a:xfrm>
            <a:off x="655013" y="627225"/>
            <a:ext cx="7913925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3"/>
          </p:nvPr>
        </p:nvSpPr>
        <p:spPr>
          <a:xfrm>
            <a:off x="655013" y="2063100"/>
            <a:ext cx="3720600" cy="23388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6" name="Google Shape;56;p7"/>
          <p:cNvSpPr txBox="1">
            <a:spLocks noGrp="1"/>
          </p:cNvSpPr>
          <p:nvPr>
            <p:ph type="body" idx="4"/>
          </p:nvPr>
        </p:nvSpPr>
        <p:spPr>
          <a:xfrm>
            <a:off x="4848110" y="2054288"/>
            <a:ext cx="3720825" cy="23388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7" name="Google Shape;57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005 One colum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59;p8"/>
          <p:cNvGrpSpPr/>
          <p:nvPr/>
        </p:nvGrpSpPr>
        <p:grpSpPr>
          <a:xfrm>
            <a:off x="0" y="1"/>
            <a:ext cx="6121826" cy="4702871"/>
            <a:chOff x="-12" y="-20554"/>
            <a:chExt cx="10012800" cy="5456400"/>
          </a:xfrm>
        </p:grpSpPr>
        <p:cxnSp>
          <p:nvCxnSpPr>
            <p:cNvPr id="60" name="Google Shape;60;p8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1" name="Google Shape;61;p8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2" name="Google Shape;62;p8"/>
          <p:cNvSpPr txBox="1">
            <a:spLocks noGrp="1"/>
          </p:cNvSpPr>
          <p:nvPr>
            <p:ph type="subTitle" idx="1"/>
          </p:nvPr>
        </p:nvSpPr>
        <p:spPr>
          <a:xfrm>
            <a:off x="565256" y="1518131"/>
            <a:ext cx="3680550" cy="538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1600" b="1"/>
            </a:lvl1pPr>
            <a:lvl2pPr lvl="1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2pPr>
            <a:lvl3pPr lvl="2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3pPr>
            <a:lvl4pPr lvl="3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4pPr>
            <a:lvl5pPr lvl="4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5pPr>
            <a:lvl6pPr lvl="5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6pPr>
            <a:lvl7pPr lvl="6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7pPr>
            <a:lvl8pPr lvl="7" rtl="0">
              <a:spcBef>
                <a:spcPts val="1575"/>
              </a:spcBef>
              <a:spcAft>
                <a:spcPts val="0"/>
              </a:spcAft>
              <a:buSzPts val="2100"/>
              <a:buNone/>
              <a:defRPr sz="1600" b="1"/>
            </a:lvl8pPr>
            <a:lvl9pPr lvl="8" rtl="0">
              <a:spcBef>
                <a:spcPts val="1575"/>
              </a:spcBef>
              <a:spcAft>
                <a:spcPts val="1575"/>
              </a:spcAft>
              <a:buSzPts val="2100"/>
              <a:buNone/>
              <a:defRPr sz="1600" b="1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title"/>
          </p:nvPr>
        </p:nvSpPr>
        <p:spPr>
          <a:xfrm>
            <a:off x="540300" y="445031"/>
            <a:ext cx="3680550" cy="572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3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body" idx="2"/>
          </p:nvPr>
        </p:nvSpPr>
        <p:spPr>
          <a:xfrm>
            <a:off x="565258" y="2013263"/>
            <a:ext cx="3680550" cy="2577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61938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685800" lvl="1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2pPr>
            <a:lvl3pPr marL="1028700" lvl="2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3pPr>
            <a:lvl4pPr marL="1371600" lvl="3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4pPr>
            <a:lvl5pPr marL="1714500" lvl="4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5pPr>
            <a:lvl6pPr marL="2057400" lvl="5" indent="-261938">
              <a:spcBef>
                <a:spcPts val="1575"/>
              </a:spcBef>
              <a:spcAft>
                <a:spcPts val="0"/>
              </a:spcAft>
              <a:buSzPts val="1900"/>
              <a:buChar char="■"/>
              <a:defRPr/>
            </a:lvl6pPr>
            <a:lvl7pPr marL="2400300" lvl="6" indent="-261938">
              <a:spcBef>
                <a:spcPts val="1575"/>
              </a:spcBef>
              <a:spcAft>
                <a:spcPts val="0"/>
              </a:spcAft>
              <a:buSzPts val="1900"/>
              <a:buChar char="●"/>
              <a:defRPr/>
            </a:lvl7pPr>
            <a:lvl8pPr marL="2743200" lvl="7" indent="-261938">
              <a:spcBef>
                <a:spcPts val="1575"/>
              </a:spcBef>
              <a:spcAft>
                <a:spcPts val="0"/>
              </a:spcAft>
              <a:buSzPts val="1900"/>
              <a:buChar char="○"/>
              <a:defRPr/>
            </a:lvl8pPr>
            <a:lvl9pPr marL="3086100" lvl="8" indent="-261938">
              <a:spcBef>
                <a:spcPts val="1575"/>
              </a:spcBef>
              <a:spcAft>
                <a:spcPts val="1575"/>
              </a:spcAft>
              <a:buSzPts val="1900"/>
              <a:buChar char="■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5" name="Google Shape;65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007 Quot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/>
          <p:nvPr/>
        </p:nvSpPr>
        <p:spPr>
          <a:xfrm>
            <a:off x="311925" y="1048519"/>
            <a:ext cx="8534925" cy="30838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title"/>
          </p:nvPr>
        </p:nvSpPr>
        <p:spPr>
          <a:xfrm>
            <a:off x="418575" y="1405144"/>
            <a:ext cx="8321625" cy="237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8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ubTitle" idx="1"/>
          </p:nvPr>
        </p:nvSpPr>
        <p:spPr>
          <a:xfrm>
            <a:off x="474656" y="4439606"/>
            <a:ext cx="8534925" cy="5384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009 Big Tit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72;p10"/>
          <p:cNvGrpSpPr/>
          <p:nvPr/>
        </p:nvGrpSpPr>
        <p:grpSpPr>
          <a:xfrm>
            <a:off x="0" y="1"/>
            <a:ext cx="8732914" cy="3507920"/>
            <a:chOff x="-12" y="-20554"/>
            <a:chExt cx="10012800" cy="5456400"/>
          </a:xfrm>
        </p:grpSpPr>
        <p:cxnSp>
          <p:nvCxnSpPr>
            <p:cNvPr id="73" name="Google Shape;73;p10"/>
            <p:cNvCxnSpPr/>
            <p:nvPr/>
          </p:nvCxnSpPr>
          <p:spPr>
            <a:xfrm>
              <a:off x="-12" y="5435846"/>
              <a:ext cx="100128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" name="Google Shape;74;p10"/>
            <p:cNvCxnSpPr/>
            <p:nvPr/>
          </p:nvCxnSpPr>
          <p:spPr>
            <a:xfrm rot="10800000">
              <a:off x="10012788" y="-20554"/>
              <a:ext cx="0" cy="545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75" name="Google Shape;75;p10"/>
          <p:cNvSpPr txBox="1">
            <a:spLocks noGrp="1"/>
          </p:cNvSpPr>
          <p:nvPr>
            <p:ph type="title"/>
          </p:nvPr>
        </p:nvSpPr>
        <p:spPr>
          <a:xfrm>
            <a:off x="411188" y="1045913"/>
            <a:ext cx="8321625" cy="30516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000"/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75" cy="393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Times"/>
                <a:ea typeface="Times"/>
                <a:cs typeface="Times"/>
                <a:sym typeface="Times"/>
              </a:defRPr>
            </a:lvl1pPr>
            <a:lvl2pPr lvl="1">
              <a:buNone/>
              <a:defRPr>
                <a:latin typeface="Times"/>
                <a:ea typeface="Times"/>
                <a:cs typeface="Times"/>
                <a:sym typeface="Times"/>
              </a:defRPr>
            </a:lvl2pPr>
            <a:lvl3pPr lvl="2">
              <a:buNone/>
              <a:defRPr>
                <a:latin typeface="Times"/>
                <a:ea typeface="Times"/>
                <a:cs typeface="Times"/>
                <a:sym typeface="Times"/>
              </a:defRPr>
            </a:lvl3pPr>
            <a:lvl4pPr lvl="3">
              <a:buNone/>
              <a:defRPr>
                <a:latin typeface="Times"/>
                <a:ea typeface="Times"/>
                <a:cs typeface="Times"/>
                <a:sym typeface="Times"/>
              </a:defRPr>
            </a:lvl4pPr>
            <a:lvl5pPr lvl="4">
              <a:buNone/>
              <a:defRPr>
                <a:latin typeface="Times"/>
                <a:ea typeface="Times"/>
                <a:cs typeface="Times"/>
                <a:sym typeface="Times"/>
              </a:defRPr>
            </a:lvl5pPr>
            <a:lvl6pPr lvl="5">
              <a:buNone/>
              <a:defRPr>
                <a:latin typeface="Times"/>
                <a:ea typeface="Times"/>
                <a:cs typeface="Times"/>
                <a:sym typeface="Times"/>
              </a:defRPr>
            </a:lvl6pPr>
            <a:lvl7pPr lvl="6">
              <a:buNone/>
              <a:defRPr>
                <a:latin typeface="Times"/>
                <a:ea typeface="Times"/>
                <a:cs typeface="Times"/>
                <a:sym typeface="Times"/>
              </a:defRPr>
            </a:lvl7pPr>
            <a:lvl8pPr lvl="7">
              <a:buNone/>
              <a:defRPr>
                <a:latin typeface="Times"/>
                <a:ea typeface="Times"/>
                <a:cs typeface="Times"/>
                <a:sym typeface="Times"/>
              </a:defRPr>
            </a:lvl8pPr>
            <a:lvl9pPr lvl="8">
              <a:buNone/>
              <a:defRPr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41000">
              <a:schemeClr val="accent5"/>
            </a:gs>
            <a:gs pos="63000">
              <a:schemeClr val="accent6"/>
            </a:gs>
            <a:gs pos="100000">
              <a:schemeClr val="lt1"/>
            </a:gs>
          </a:gsLst>
          <a:lin ang="2698631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 rot="2244895">
            <a:off x="7145521" y="-2004552"/>
            <a:ext cx="3969089" cy="371725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428750" dist="9525" sx="145000" sy="145000" algn="ctr" rotWithShape="0">
              <a:schemeClr val="accent1"/>
            </a:outerShdw>
          </a:effectLst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/>
          <p:nvPr/>
        </p:nvSpPr>
        <p:spPr>
          <a:xfrm rot="2244776">
            <a:off x="-2667979" y="4437955"/>
            <a:ext cx="3978899" cy="372657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428750" dist="9525" sx="145000" sy="145000" algn="ctr" rotWithShape="0">
              <a:schemeClr val="accent3"/>
            </a:outerShdw>
          </a:effectLst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8;p1"/>
          <p:cNvSpPr/>
          <p:nvPr/>
        </p:nvSpPr>
        <p:spPr>
          <a:xfrm rot="2244996">
            <a:off x="6979663" y="-2701457"/>
            <a:ext cx="1768580" cy="399348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428750" dist="9525" sx="145000" sy="145000" algn="ctr" rotWithShape="0">
              <a:schemeClr val="accent2"/>
            </a:outerShdw>
          </a:effectLst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25" cy="572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Times"/>
              <a:buNone/>
              <a:defRPr sz="60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25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●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○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■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●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○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■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●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Times"/>
              <a:buChar char="○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Times"/>
              <a:buChar char="■"/>
              <a:defRPr sz="1900">
                <a:solidFill>
                  <a:schemeClr val="dk2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8529608" y="4720367"/>
            <a:ext cx="548775" cy="3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89535">
              <a:lnSpc>
                <a:spcPts val="2110"/>
              </a:lnSpc>
            </a:pPr>
            <a:fld id="{81D60167-4931-47E6-BA6A-407CBD079E47}" type="slidenum">
              <a:rPr lang="ru-RU" spc="-50" smtClean="0"/>
              <a:pPr marL="89535">
                <a:lnSpc>
                  <a:spcPts val="2110"/>
                </a:lnSpc>
              </a:pPr>
              <a:t>‹#›</a:t>
            </a:fld>
            <a:endParaRPr lang="ru-RU" spc="-50" dirty="0"/>
          </a:p>
        </p:txBody>
      </p:sp>
      <p:grpSp>
        <p:nvGrpSpPr>
          <p:cNvPr id="2" name="Google Shape;12;p1"/>
          <p:cNvGrpSpPr/>
          <p:nvPr/>
        </p:nvGrpSpPr>
        <p:grpSpPr>
          <a:xfrm>
            <a:off x="-3369263" y="-2086088"/>
            <a:ext cx="15882450" cy="9515813"/>
            <a:chOff x="-4492350" y="-2781450"/>
            <a:chExt cx="21176600" cy="12687750"/>
          </a:xfrm>
        </p:grpSpPr>
        <p:sp>
          <p:nvSpPr>
            <p:cNvPr id="13" name="Google Shape;13;p1"/>
            <p:cNvSpPr/>
            <p:nvPr/>
          </p:nvSpPr>
          <p:spPr>
            <a:xfrm>
              <a:off x="-4492350" y="-2781450"/>
              <a:ext cx="4457700" cy="12687600"/>
            </a:xfrm>
            <a:prstGeom prst="rect">
              <a:avLst/>
            </a:prstGeom>
            <a:solidFill>
              <a:srgbClr val="F8F9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12226550" y="-2781300"/>
              <a:ext cx="4457700" cy="12687600"/>
            </a:xfrm>
            <a:prstGeom prst="rect">
              <a:avLst/>
            </a:prstGeom>
            <a:solidFill>
              <a:srgbClr val="F8F9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"/>
            <p:cNvSpPr/>
            <p:nvPr/>
          </p:nvSpPr>
          <p:spPr>
            <a:xfrm>
              <a:off x="-1588950" y="-2781450"/>
              <a:ext cx="15369900" cy="2782800"/>
            </a:xfrm>
            <a:prstGeom prst="rect">
              <a:avLst/>
            </a:prstGeom>
            <a:solidFill>
              <a:srgbClr val="F8F9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-1253850" y="6858000"/>
              <a:ext cx="15369900" cy="3048300"/>
            </a:xfrm>
            <a:prstGeom prst="rect">
              <a:avLst/>
            </a:prstGeom>
            <a:solidFill>
              <a:srgbClr val="F8F9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" name="Google Shape;17;p1"/>
          <p:cNvSpPr txBox="1"/>
          <p:nvPr/>
        </p:nvSpPr>
        <p:spPr>
          <a:xfrm>
            <a:off x="8605594" y="4887788"/>
            <a:ext cx="5083875" cy="307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8" name="Google Shape;18;p1"/>
          <p:cNvSpPr txBox="1"/>
          <p:nvPr/>
        </p:nvSpPr>
        <p:spPr>
          <a:xfrm rot="5400000">
            <a:off x="-671363" y="4309125"/>
            <a:ext cx="1402650" cy="28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slidesmania.com</a:t>
            </a:r>
            <a:endParaRPr sz="8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  <p:sldLayoutId id="2147483884" r:id="rId13"/>
    <p:sldLayoutId id="2147483885" r:id="rId14"/>
    <p:sldLayoutId id="2147483886" r:id="rId15"/>
    <p:sldLayoutId id="2147483887" r:id="rId16"/>
    <p:sldLayoutId id="2147483888" r:id="rId17"/>
    <p:sldLayoutId id="2147483889" r:id="rId18"/>
    <p:sldLayoutId id="2147483890" r:id="rId19"/>
    <p:sldLayoutId id="2147483891" r:id="rId20"/>
    <p:sldLayoutId id="2147483892" r:id="rId21"/>
    <p:sldLayoutId id="2147483893" r:id="rId22"/>
    <p:sldLayoutId id="2147483894" r:id="rId23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.jpeg"/><Relationship Id="rId4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Relationship Id="rId4" Type="http://schemas.openxmlformats.org/officeDocument/2006/relationships/chart" Target="../charts/char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.jpe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4.png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mailto:rovnoe2@mail.ru" TargetMode="External"/><Relationship Id="rId1" Type="http://schemas.openxmlformats.org/officeDocument/2006/relationships/slideLayout" Target="../slideLayouts/slideLayout21.xml"/><Relationship Id="rId4" Type="http://schemas.openxmlformats.org/officeDocument/2006/relationships/hyperlink" Target="mailto:rovnoe@mail.ru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88272" y="4825671"/>
            <a:ext cx="98425" cy="26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10"/>
              </a:lnSpc>
            </a:pPr>
            <a:r>
              <a:rPr sz="1800" spc="-50" dirty="0">
                <a:latin typeface="Georgia"/>
                <a:cs typeface="Georgia"/>
              </a:rPr>
              <a:t>1</a:t>
            </a:r>
            <a:endParaRPr sz="1800">
              <a:latin typeface="Georgia"/>
              <a:cs typeface="Georgi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000760" y="819150"/>
            <a:ext cx="7211059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510"/>
              </a:lnSpc>
              <a:spcBef>
                <a:spcPts val="95"/>
              </a:spcBef>
            </a:pPr>
            <a:r>
              <a:rPr lang="ru-RU" sz="3100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Бюджет для граждан</a:t>
            </a:r>
            <a:endParaRPr sz="3100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5800" y="1581150"/>
            <a:ext cx="79248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решению районного Собрания от 16.12.2025 № 563 «О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бюджете Ровенского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муниципального района 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2026 год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на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2028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годов»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36195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Структура доходов бюджета Ровенского муниципального района,</a:t>
            </a:r>
          </a:p>
          <a:p>
            <a:pPr algn="r"/>
            <a:r>
              <a:rPr lang="ru-RU" i="1" dirty="0" smtClean="0">
                <a:solidFill>
                  <a:srgbClr val="0070C0"/>
                </a:solidFill>
              </a:rPr>
              <a:t>тыс. руб.</a:t>
            </a:r>
            <a:endParaRPr lang="ru-RU" i="1" dirty="0">
              <a:solidFill>
                <a:srgbClr val="0070C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1000" y="971548"/>
          <a:ext cx="8382000" cy="407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990600"/>
                <a:gridCol w="1219200"/>
                <a:gridCol w="939800"/>
                <a:gridCol w="1397000"/>
                <a:gridCol w="1397000"/>
              </a:tblGrid>
              <a:tr h="42875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Наименование доходов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отчет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Оценка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2026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2875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Транспортный налог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19676,9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18 521,0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17920,0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18550,0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19170,0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4069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госпошлина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2766,3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5 626,4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4050,0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4200,0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4360,0</a:t>
                      </a:r>
                      <a:endParaRPr lang="ru-RU" sz="1400" dirty="0"/>
                    </a:p>
                  </a:txBody>
                  <a:tcPr/>
                </a:tc>
              </a:tr>
              <a:tr h="42875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Неналоговые доходы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16150,2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20 043,8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10899,2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10749,2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8949,2</a:t>
                      </a:r>
                      <a:endParaRPr lang="ru-RU" sz="1400" b="1" dirty="0"/>
                    </a:p>
                  </a:txBody>
                  <a:tcPr/>
                </a:tc>
              </a:tr>
              <a:tr h="42875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использования имущества, находящегося в  муниципальной собственности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6690,2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10 060,9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6820,0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6720,0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5020,0</a:t>
                      </a:r>
                      <a:endParaRPr lang="ru-RU" sz="1400" dirty="0"/>
                    </a:p>
                  </a:txBody>
                  <a:tcPr/>
                </a:tc>
              </a:tr>
              <a:tr h="74723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материальных и нематериальных активов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7830,5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7 161,9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2000,0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1950,0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1850,0</a:t>
                      </a:r>
                      <a:endParaRPr lang="ru-RU" sz="1400" dirty="0"/>
                    </a:p>
                  </a:txBody>
                  <a:tcPr/>
                </a:tc>
              </a:tr>
              <a:tr h="59718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Плата за негативное воздействие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1168,5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1 128,3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2079,2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2079,2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2079,2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13335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Структура доходов бюджета Ровенского муниципального района</a:t>
            </a:r>
            <a:endParaRPr lang="ru-RU" i="1" dirty="0">
              <a:solidFill>
                <a:srgbClr val="0070C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1000" y="590549"/>
          <a:ext cx="8382000" cy="4389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1066800"/>
                <a:gridCol w="1143000"/>
                <a:gridCol w="1168400"/>
                <a:gridCol w="1397000"/>
                <a:gridCol w="1397000"/>
              </a:tblGrid>
              <a:tr h="4572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Наименование доходов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отчет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оценка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2026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 и возмещение ущерба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461,7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816,5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/>
                    </a:p>
                  </a:txBody>
                  <a:tcPr/>
                </a:tc>
              </a:tr>
              <a:tr h="428750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Прочие неналоговые доходы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876,2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/>
                    </a:p>
                  </a:txBody>
                  <a:tcPr/>
                </a:tc>
              </a:tr>
              <a:tr h="42875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Безвозмездные поступления всего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551512,5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935 921,5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608555,0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574083,1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591214,8</a:t>
                      </a:r>
                      <a:endParaRPr lang="ru-RU" sz="1400" b="1" dirty="0"/>
                    </a:p>
                  </a:txBody>
                  <a:tcPr/>
                </a:tc>
              </a:tr>
              <a:tr h="26823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дотации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154479,2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175 167,7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217717,2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213977,2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220913,0</a:t>
                      </a:r>
                      <a:endParaRPr lang="ru-RU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субсидии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124 024,8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433 294,9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44748,1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11339,6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8894,0</a:t>
                      </a:r>
                      <a:endParaRPr lang="ru-RU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субвенции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255 981,7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285 719,2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316418,4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324370,4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336361,7</a:t>
                      </a:r>
                      <a:endParaRPr lang="ru-RU" sz="1400" dirty="0"/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Иные межбюджетные трансферты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17 026,8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40 319,4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29671,3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24395,9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25046,1</a:t>
                      </a:r>
                      <a:endParaRPr lang="ru-RU" sz="1400" dirty="0"/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Прочие безвозмездные поступления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1 571,0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 доходов: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632 403,2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1 022 925,6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687 803,8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658 717,3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675 331,2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57200" y="0"/>
            <a:ext cx="8305800" cy="42672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066800" y="1237523"/>
            <a:ext cx="7467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Доходная база бюджета по налоговым и неналоговым доходам сформирована на основании имеющегося доходного потенциала, с учётом показателей прогноза социально-экономического развития Ровенского муниципального района на 2026 год и плановый период 2027 и 2028 годов.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Учтены дополнительные поступления за счет повышения эффективности контрольной работы налоговых органов.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Основными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бюджетообразующими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доходами бюджета муниципального района являются налог на доходы физических лиц и транспортный налог.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8600" y="1123950"/>
          <a:ext cx="8521700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Основные параметры прогноза социально-экономического развития Ровенского муниципального района на 2026-2028 годы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11150" y="1152525"/>
          <a:ext cx="8521700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Промышленное производство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8600" y="895350"/>
          <a:ext cx="860425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209551"/>
            <a:ext cx="8451225" cy="685799"/>
          </a:xfrm>
        </p:spPr>
        <p:txBody>
          <a:bodyPr/>
          <a:lstStyle/>
          <a:p>
            <a:r>
              <a:rPr lang="ru-RU" sz="3200" dirty="0" smtClean="0"/>
              <a:t>Сельское хозяйство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81915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Валовый</a:t>
            </a:r>
            <a:r>
              <a:rPr lang="ru-RU" dirty="0" smtClean="0"/>
              <a:t> сбор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9715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Тыс.тонн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0" y="152401"/>
            <a:ext cx="9144000" cy="3683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400" b="1" dirty="0">
                <a:solidFill>
                  <a:srgbClr val="003399"/>
                </a:solidFill>
              </a:rPr>
              <a:t>Среднемесячная заработная плата</a:t>
            </a:r>
            <a:endParaRPr lang="ru-RU" altLang="ru-RU" sz="2800" b="1" dirty="0">
              <a:solidFill>
                <a:srgbClr val="003399"/>
              </a:solidFill>
            </a:endParaRPr>
          </a:p>
        </p:txBody>
      </p:sp>
      <p:sp>
        <p:nvSpPr>
          <p:cNvPr id="20483" name="TextBox 16"/>
          <p:cNvSpPr txBox="1">
            <a:spLocks noChangeArrowheads="1"/>
          </p:cNvSpPr>
          <p:nvPr/>
        </p:nvSpPr>
        <p:spPr bwMode="auto">
          <a:xfrm>
            <a:off x="68264" y="2146300"/>
            <a:ext cx="417671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C00000"/>
              </a:buClr>
              <a:buFontTx/>
              <a:buNone/>
            </a:pPr>
            <a:r>
              <a:rPr lang="ru-RU" altLang="ru-RU" sz="1200" dirty="0">
                <a:solidFill>
                  <a:srgbClr val="1F4E79"/>
                </a:solidFill>
                <a:latin typeface="Verdana" panose="020B0604030504040204" pitchFamily="34" charset="0"/>
              </a:rPr>
              <a:t>Среднемесячная заработная плата по району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>
                <a:srgbClr val="C00000"/>
              </a:buClr>
              <a:buFontTx/>
              <a:buNone/>
            </a:pPr>
            <a:r>
              <a:rPr lang="ru-RU" altLang="ru-RU" sz="1200" b="1" dirty="0">
                <a:solidFill>
                  <a:srgbClr val="1F4E79"/>
                </a:solidFill>
                <a:latin typeface="Verdana" panose="020B0604030504040204" pitchFamily="34" charset="0"/>
              </a:rPr>
              <a:t>с </a:t>
            </a:r>
            <a:r>
              <a:rPr lang="ru-RU" altLang="ru-RU" sz="1200" b="1" dirty="0" smtClean="0">
                <a:solidFill>
                  <a:srgbClr val="1F4E79"/>
                </a:solidFill>
                <a:latin typeface="Verdana" panose="020B0604030504040204" pitchFamily="34" charset="0"/>
              </a:rPr>
              <a:t>2022 </a:t>
            </a:r>
            <a:r>
              <a:rPr lang="ru-RU" altLang="ru-RU" sz="1200" b="1" dirty="0">
                <a:solidFill>
                  <a:srgbClr val="1F4E79"/>
                </a:solidFill>
                <a:latin typeface="Verdana" panose="020B0604030504040204" pitchFamily="34" charset="0"/>
              </a:rPr>
              <a:t>по 2025 год </a:t>
            </a:r>
            <a:r>
              <a:rPr lang="ru-RU" altLang="ru-RU" sz="1200" dirty="0">
                <a:solidFill>
                  <a:srgbClr val="1F4E79"/>
                </a:solidFill>
                <a:latin typeface="Verdana" panose="020B0604030504040204" pitchFamily="34" charset="0"/>
              </a:rPr>
              <a:t>выросла в </a:t>
            </a:r>
            <a:r>
              <a:rPr lang="ru-RU" altLang="ru-RU" sz="1200" b="1" dirty="0" smtClean="0">
                <a:solidFill>
                  <a:srgbClr val="EE8723"/>
                </a:solidFill>
                <a:latin typeface="Verdana" panose="020B0604030504040204" pitchFamily="34" charset="0"/>
              </a:rPr>
              <a:t>1,46 </a:t>
            </a:r>
            <a:r>
              <a:rPr lang="ru-RU" altLang="ru-RU" sz="1200" b="1" dirty="0">
                <a:solidFill>
                  <a:srgbClr val="EE8723"/>
                </a:solidFill>
                <a:latin typeface="Verdana" panose="020B0604030504040204" pitchFamily="34" charset="0"/>
              </a:rPr>
              <a:t>раза</a:t>
            </a:r>
            <a:endParaRPr lang="ru-RU" altLang="ru-RU" sz="1000" b="1" dirty="0">
              <a:solidFill>
                <a:srgbClr val="7F7F7F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11" name="Objec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14404354"/>
              </p:ext>
            </p:extLst>
          </p:nvPr>
        </p:nvGraphicFramePr>
        <p:xfrm>
          <a:off x="4776788" y="3292476"/>
          <a:ext cx="4116387" cy="185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485" name="TextBox 25"/>
          <p:cNvSpPr txBox="1">
            <a:spLocks noChangeArrowheads="1"/>
          </p:cNvSpPr>
          <p:nvPr/>
        </p:nvSpPr>
        <p:spPr bwMode="auto">
          <a:xfrm>
            <a:off x="5454651" y="3073401"/>
            <a:ext cx="2345835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b="1" dirty="0">
                <a:solidFill>
                  <a:srgbClr val="1F4E79"/>
                </a:solidFill>
                <a:latin typeface="Verdana" panose="020B0604030504040204" pitchFamily="34" charset="0"/>
              </a:rPr>
              <a:t>Темп роста заработной платы, </a:t>
            </a:r>
            <a:r>
              <a:rPr lang="ru-RU" altLang="ru-RU" sz="900" dirty="0">
                <a:solidFill>
                  <a:srgbClr val="1F4E79"/>
                </a:solidFill>
                <a:latin typeface="Verdana" panose="020B0604030504040204" pitchFamily="34" charset="0"/>
              </a:rPr>
              <a:t>%</a:t>
            </a:r>
          </a:p>
        </p:txBody>
      </p:sp>
      <p:pic>
        <p:nvPicPr>
          <p:cNvPr id="20486" name="Picture 4" descr="В Центробанке показали новые купю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1" y="1012825"/>
            <a:ext cx="162242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Objec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67954627"/>
              </p:ext>
            </p:extLst>
          </p:nvPr>
        </p:nvGraphicFramePr>
        <p:xfrm>
          <a:off x="3886200" y="927100"/>
          <a:ext cx="5006975" cy="210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488" name="TextBox 28"/>
          <p:cNvSpPr txBox="1">
            <a:spLocks noChangeArrowheads="1"/>
          </p:cNvSpPr>
          <p:nvPr/>
        </p:nvSpPr>
        <p:spPr bwMode="auto">
          <a:xfrm>
            <a:off x="4703854" y="599805"/>
            <a:ext cx="295337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b="1" dirty="0">
                <a:solidFill>
                  <a:srgbClr val="1F4E79"/>
                </a:solidFill>
                <a:latin typeface="Verdana" panose="020B0604030504040204" pitchFamily="34" charset="0"/>
              </a:rPr>
              <a:t>Заработная плата по крупным и средним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b="1" dirty="0">
                <a:solidFill>
                  <a:srgbClr val="1F4E79"/>
                </a:solidFill>
                <a:latin typeface="Verdana" panose="020B0604030504040204" pitchFamily="34" charset="0"/>
              </a:rPr>
              <a:t>предприятиям, </a:t>
            </a:r>
            <a:r>
              <a:rPr lang="ru-RU" altLang="ru-RU" sz="900" dirty="0">
                <a:solidFill>
                  <a:srgbClr val="1F4E79"/>
                </a:solidFill>
                <a:latin typeface="Verdana" panose="020B0604030504040204" pitchFamily="34" charset="0"/>
              </a:rPr>
              <a:t>руб.</a:t>
            </a:r>
          </a:p>
        </p:txBody>
      </p:sp>
      <p:graphicFrame>
        <p:nvGraphicFramePr>
          <p:cNvPr id="13" name="Objec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32980171"/>
              </p:ext>
            </p:extLst>
          </p:nvPr>
        </p:nvGraphicFramePr>
        <p:xfrm>
          <a:off x="381000" y="3181350"/>
          <a:ext cx="4232276" cy="1911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490" name="Заголовок 1"/>
          <p:cNvSpPr txBox="1">
            <a:spLocks/>
          </p:cNvSpPr>
          <p:nvPr/>
        </p:nvSpPr>
        <p:spPr bwMode="auto">
          <a:xfrm>
            <a:off x="-42863" y="2968625"/>
            <a:ext cx="431323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900" b="1" dirty="0">
                <a:solidFill>
                  <a:srgbClr val="1F4E79"/>
                </a:solidFill>
                <a:latin typeface="Verdana" panose="020B0604030504040204" pitchFamily="34" charset="0"/>
              </a:rPr>
              <a:t>Уровень безработицы, %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32111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013" y="286071"/>
            <a:ext cx="2501045" cy="82157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розничной торговли (</a:t>
            </a:r>
            <a:r>
              <a:rPr lang="ru-RU" sz="2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04475922"/>
              </p:ext>
            </p:extLst>
          </p:nvPr>
        </p:nvGraphicFramePr>
        <p:xfrm>
          <a:off x="580292" y="1107648"/>
          <a:ext cx="3868616" cy="388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82477401"/>
              </p:ext>
            </p:extLst>
          </p:nvPr>
        </p:nvGraphicFramePr>
        <p:xfrm>
          <a:off x="4894384" y="1098947"/>
          <a:ext cx="3915508" cy="3777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5062628" y="409163"/>
            <a:ext cx="2964749" cy="82157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общественного питания (</a:t>
            </a:r>
            <a:r>
              <a:rPr lang="ru-RU" sz="2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417234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11150" y="1152525"/>
          <a:ext cx="8521700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Инвестиции в основной капитал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700" y="209551"/>
            <a:ext cx="8520525" cy="808100"/>
          </a:xfrm>
        </p:spPr>
        <p:txBody>
          <a:bodyPr/>
          <a:lstStyle/>
          <a:p>
            <a:pPr algn="ctr"/>
            <a:r>
              <a:rPr lang="ru-RU" sz="1600" b="1" dirty="0" smtClean="0"/>
              <a:t>Основные показатели прогноза социально-экономического развития Ровенского муниципального района на 2026-2028гг.</a:t>
            </a:r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742950"/>
          <a:ext cx="9143999" cy="4180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4975"/>
                <a:gridCol w="924425"/>
                <a:gridCol w="914400"/>
                <a:gridCol w="990600"/>
                <a:gridCol w="990599"/>
                <a:gridCol w="1143000"/>
                <a:gridCol w="1143000"/>
                <a:gridCol w="1143000"/>
              </a:tblGrid>
              <a:tr h="59772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Единицы измерения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Отчет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Отчет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Оценка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2027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2028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2876"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 населения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16 490,0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16 346,0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16 073,0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15 971,0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15 818,0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15 664,0</a:t>
                      </a:r>
                      <a:endParaRPr lang="ru-RU" dirty="0"/>
                    </a:p>
                  </a:txBody>
                  <a:tcPr/>
                </a:tc>
              </a:tr>
              <a:tr h="446377"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 детей до 18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чел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4 212,0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4 127,0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4000,0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3 863,0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3721,0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3573,0</a:t>
                      </a:r>
                      <a:endParaRPr lang="ru-RU" dirty="0"/>
                    </a:p>
                  </a:txBody>
                  <a:tcPr/>
                </a:tc>
              </a:tr>
              <a:tr h="144066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Промышленное производство</a:t>
                      </a:r>
                    </a:p>
                    <a:p>
                      <a:r>
                        <a:rPr lang="ru-RU" dirty="0" smtClean="0"/>
                        <a:t>Объем отгруженных товаров собственного</a:t>
                      </a:r>
                      <a:r>
                        <a:rPr lang="ru-RU" baseline="0" dirty="0" smtClean="0"/>
                        <a:t> производства, выполненных работ и услуг собственными силами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213 083,4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210 654,9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227 998,0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236 473,0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244 866,1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255 683,9</a:t>
                      </a:r>
                      <a:endParaRPr lang="ru-RU" dirty="0"/>
                    </a:p>
                  </a:txBody>
                  <a:tcPr/>
                </a:tc>
              </a:tr>
              <a:tr h="705008">
                <a:tc>
                  <a:txBody>
                    <a:bodyPr/>
                    <a:lstStyle/>
                    <a:p>
                      <a:r>
                        <a:rPr lang="ru-RU" dirty="0" smtClean="0"/>
                        <a:t>Индекс промышленного производства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% к предыдущему году в сопоставимых ценах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91,8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104,0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101,7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101,3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101,4</a:t>
                      </a:r>
                      <a:endParaRPr lang="ru-RU" dirty="0"/>
                    </a:p>
                  </a:txBody>
                  <a:tcPr/>
                </a:tc>
              </a:tr>
              <a:tr h="59772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Сельское хозяйство</a:t>
                      </a:r>
                    </a:p>
                    <a:p>
                      <a:r>
                        <a:rPr lang="ru-RU" b="0" dirty="0" smtClean="0"/>
                        <a:t>Продукция сельского хозяйства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19257500,0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19237000,0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21240000,0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22782000,0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24380000,0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26070000,0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11700" y="819150"/>
            <a:ext cx="8520525" cy="3749725"/>
          </a:xfrm>
        </p:spPr>
        <p:txBody>
          <a:bodyPr/>
          <a:lstStyle/>
          <a:p>
            <a:r>
              <a:rPr lang="ru-RU" sz="1600" dirty="0" smtClean="0"/>
              <a:t>Бюджетная политика района направлена на обеспечение прозрачности и открытости бюджетного процесса. Важной задачей является привлечение граждан к обсуждению и формированию бюджета района, а также его исполнению. Для этого разработан специальный документ — «Бюджет для граждан».</a:t>
            </a:r>
          </a:p>
          <a:p>
            <a:r>
              <a:rPr lang="ru-RU" sz="1600" dirty="0" smtClean="0"/>
              <a:t>«</a:t>
            </a:r>
            <a:r>
              <a:rPr lang="ru-RU" sz="1600" dirty="0" smtClean="0"/>
              <a:t>Бюджет для граждан» предназначен прежде всего для жителей района, не обладающих специальными знаниями в области бюджетного законодательства. Документ представлен в доступной и понятной форме, что позволяет каждому жителю ознакомиться с основными положениями главного финансового документа района.</a:t>
            </a:r>
          </a:p>
          <a:p>
            <a:r>
              <a:rPr lang="ru-RU" sz="1600" dirty="0" smtClean="0"/>
              <a:t>Просмотрев данную презентацию, вы сможете получить представление о структуре бюджета, его доходах и расходах, а также о приоритетных направлениях расходования бюджетных средств. Это поможет вам лучше понять, как формируются и распределяются финансовые ресурсы района, и принять активное участие в обсуждении и принятии решений, касающихся бюджета.</a:t>
            </a:r>
          </a:p>
          <a:p>
            <a:pPr>
              <a:buNone/>
            </a:pPr>
            <a:r>
              <a:rPr lang="ru-RU" sz="1600" dirty="0" smtClean="0"/>
              <a:t>.</a:t>
            </a:r>
            <a:endParaRPr lang="ru-RU" sz="1600" dirty="0" smtClean="0"/>
          </a:p>
          <a:p>
            <a:pPr marL="0" indent="107950">
              <a:buNone/>
            </a:pPr>
            <a:endParaRPr lang="ru-RU" sz="1600" dirty="0" smtClean="0"/>
          </a:p>
          <a:p>
            <a:pPr marL="0" indent="107950">
              <a:buNone/>
            </a:pP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Уважаемые жители Ровенского муниципального района!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90950"/>
            <a:ext cx="115296" cy="8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700" y="209551"/>
            <a:ext cx="8520525" cy="808100"/>
          </a:xfrm>
        </p:spPr>
        <p:txBody>
          <a:bodyPr/>
          <a:lstStyle/>
          <a:p>
            <a:pPr algn="ctr"/>
            <a:r>
              <a:rPr lang="ru-RU" sz="1600" b="1" dirty="0" smtClean="0"/>
              <a:t>Основные показатели прогноза социально-экономического развития Ровенского муниципального района на 2026-2028гг.</a:t>
            </a:r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742950"/>
          <a:ext cx="9143999" cy="4255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990600"/>
                <a:gridCol w="914400"/>
                <a:gridCol w="838200"/>
                <a:gridCol w="990599"/>
                <a:gridCol w="1143000"/>
                <a:gridCol w="1143000"/>
                <a:gridCol w="1143000"/>
              </a:tblGrid>
              <a:tr h="59772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Единицы измерения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Отчет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Отчет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Оценка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2027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2028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2876">
                <a:tc>
                  <a:txBody>
                    <a:bodyPr/>
                    <a:lstStyle/>
                    <a:p>
                      <a:r>
                        <a:rPr lang="ru-RU" dirty="0" smtClean="0"/>
                        <a:t>Индекс производства продукции сельского хозяйства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100" dirty="0" smtClean="0"/>
                        <a:t>% </a:t>
                      </a:r>
                      <a:r>
                        <a:rPr lang="ru-RU" sz="800" dirty="0" smtClean="0"/>
                        <a:t>к предыдущему году в сопоставимых ценах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92,2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102,6</a:t>
                      </a:r>
                      <a:endParaRPr lang="ru-RU" dirty="0"/>
                    </a:p>
                  </a:txBody>
                  <a:tcPr/>
                </a:tc>
              </a:tr>
              <a:tr h="446377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131 229,0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138 445,0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145 367,3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152 781,0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159 961,7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167 000,0</a:t>
                      </a:r>
                      <a:endParaRPr lang="ru-RU" dirty="0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Строительство</a:t>
                      </a:r>
                    </a:p>
                    <a:p>
                      <a:r>
                        <a:rPr lang="ru-RU" b="1" dirty="0" smtClean="0"/>
                        <a:t>Ввод в действие жилых домов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Кв.м. общей площади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3 710,0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4 179,0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4 200,0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4 300,0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4 470,0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4 470,0</a:t>
                      </a:r>
                      <a:endParaRPr lang="ru-RU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Оборот розничной торговли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1 439 265,7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1 679 313,0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1 880 130,0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2 073 780,0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2 245 900,0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2 427 820,0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700" y="209551"/>
            <a:ext cx="8520525" cy="808100"/>
          </a:xfrm>
        </p:spPr>
        <p:txBody>
          <a:bodyPr/>
          <a:lstStyle/>
          <a:p>
            <a:pPr algn="ctr"/>
            <a:r>
              <a:rPr lang="ru-RU" sz="1600" b="1" dirty="0" smtClean="0"/>
              <a:t>Основные показатели прогноза социально-экономического развития Ровенского муниципального района на 2026-2028гг.</a:t>
            </a:r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742950"/>
          <a:ext cx="9143999" cy="4217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990600"/>
                <a:gridCol w="914400"/>
                <a:gridCol w="838200"/>
                <a:gridCol w="990599"/>
                <a:gridCol w="1143000"/>
                <a:gridCol w="1143000"/>
                <a:gridCol w="1143000"/>
              </a:tblGrid>
              <a:tr h="59772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Показатели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/>
                        <a:t>Единицы измерения</a:t>
                      </a:r>
                      <a:endParaRPr lang="ru-RU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Отчет</a:t>
                      </a:r>
                    </a:p>
                    <a:p>
                      <a:pPr algn="ctr"/>
                      <a:r>
                        <a:rPr lang="ru-RU" b="1" dirty="0" smtClean="0"/>
                        <a:t>2023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Отчет</a:t>
                      </a:r>
                    </a:p>
                    <a:p>
                      <a:pPr algn="ctr"/>
                      <a:r>
                        <a:rPr lang="ru-RU" b="1" dirty="0" smtClean="0"/>
                        <a:t>2024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Оценка</a:t>
                      </a:r>
                    </a:p>
                    <a:p>
                      <a:pPr algn="ctr"/>
                      <a:r>
                        <a:rPr lang="ru-RU" b="1" dirty="0" smtClean="0"/>
                        <a:t>2025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Прогноз</a:t>
                      </a:r>
                    </a:p>
                    <a:p>
                      <a:pPr algn="ctr"/>
                      <a:r>
                        <a:rPr lang="ru-RU" b="1" dirty="0" smtClean="0"/>
                        <a:t>2026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Прогноз</a:t>
                      </a:r>
                    </a:p>
                    <a:p>
                      <a:pPr algn="ctr"/>
                      <a:r>
                        <a:rPr lang="ru-RU" b="1" dirty="0" smtClean="0"/>
                        <a:t>2027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Прогноз</a:t>
                      </a:r>
                    </a:p>
                    <a:p>
                      <a:pPr algn="ctr"/>
                      <a:r>
                        <a:rPr lang="ru-RU" b="1" dirty="0" smtClean="0"/>
                        <a:t>2028 год</a:t>
                      </a:r>
                      <a:endParaRPr lang="ru-RU" b="1" dirty="0"/>
                    </a:p>
                  </a:txBody>
                  <a:tcPr/>
                </a:tc>
              </a:tr>
              <a:tr h="392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оборота розничной торговли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106,1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PT Astra Serif"/>
                        </a:rPr>
                        <a:t>103,9</a:t>
                      </a:r>
                    </a:p>
                  </a:txBody>
                  <a:tcPr marL="9525" marR="9525" marT="9525" marB="0" anchor="ctr"/>
                </a:tc>
              </a:tr>
              <a:tr h="446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Оборот общественного питания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20 000,9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24 091,0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28 390,0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31 600,0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34 240,0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PT Astra Serif"/>
                        </a:rPr>
                        <a:t>37 010,0</a:t>
                      </a:r>
                    </a:p>
                  </a:txBody>
                  <a:tcPr marL="9525" marR="9525" marT="9525" marB="0" anchor="ctr"/>
                </a:tc>
              </a:tr>
              <a:tr h="685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оборота общественного питания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105,8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PT Astra Serif"/>
                        </a:rPr>
                        <a:t>103,9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Инвестиции в основной капитал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507 393,0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224 497,0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246 122,0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266 941,0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287 883,0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PT Astra Serif"/>
                        </a:rPr>
                        <a:t>311 372,0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Индекс физического объема инвестиций в основной капитал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к предыдущему году</a:t>
                      </a:r>
                      <a:br>
                        <a:rPr lang="ru-RU" sz="900" b="0" i="0" u="none" strike="noStrike">
                          <a:latin typeface="PT Astra Serif"/>
                        </a:rPr>
                      </a:br>
                      <a:r>
                        <a:rPr lang="ru-RU" sz="900" b="0" i="0" u="none" strike="noStrike">
                          <a:latin typeface="PT Astra Serif"/>
                        </a:rPr>
                        <a:t>в сопоставимых ценах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120,8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40,8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PT Astra Serif"/>
                        </a:rPr>
                        <a:t>103,7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latin typeface="PT Astra Serif"/>
                        </a:rPr>
                        <a:t>Среднесписочная численность работающих в экономике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1 745,0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1 743,0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1 727,0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1 730,0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1 730,0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1 733,0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среднесписочной численности работающих в экономике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PT Astra Serif"/>
                        </a:rPr>
                        <a:t>99,1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PT Astra Serif"/>
                        </a:rPr>
                        <a:t>100,2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700" y="209551"/>
            <a:ext cx="8520525" cy="808100"/>
          </a:xfrm>
        </p:spPr>
        <p:txBody>
          <a:bodyPr/>
          <a:lstStyle/>
          <a:p>
            <a:pPr algn="ctr"/>
            <a:r>
              <a:rPr lang="ru-RU" sz="1600" b="1" dirty="0" smtClean="0"/>
              <a:t>Основные показатели прогноза социально-экономического развития Ровенского муниципального района на 2026-2028гг.</a:t>
            </a:r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742950"/>
          <a:ext cx="9143999" cy="4233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914400"/>
                <a:gridCol w="914400"/>
                <a:gridCol w="838200"/>
                <a:gridCol w="990600"/>
                <a:gridCol w="1066800"/>
                <a:gridCol w="1066799"/>
                <a:gridCol w="1143000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Показатели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/>
                        <a:t>Единицы измерения</a:t>
                      </a:r>
                      <a:endParaRPr lang="ru-RU" sz="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Отчет</a:t>
                      </a:r>
                    </a:p>
                    <a:p>
                      <a:pPr algn="ctr"/>
                      <a:r>
                        <a:rPr lang="ru-RU" b="1" dirty="0" smtClean="0"/>
                        <a:t>2023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Отчет</a:t>
                      </a:r>
                    </a:p>
                    <a:p>
                      <a:pPr algn="ctr"/>
                      <a:r>
                        <a:rPr lang="ru-RU" b="1" dirty="0" smtClean="0"/>
                        <a:t>2024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Оценка</a:t>
                      </a:r>
                    </a:p>
                    <a:p>
                      <a:pPr algn="ctr"/>
                      <a:r>
                        <a:rPr lang="ru-RU" b="1" dirty="0" smtClean="0"/>
                        <a:t>2025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Прогноз</a:t>
                      </a:r>
                    </a:p>
                    <a:p>
                      <a:pPr algn="ctr"/>
                      <a:r>
                        <a:rPr lang="ru-RU" b="1" dirty="0" smtClean="0"/>
                        <a:t>2026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Прогноз</a:t>
                      </a:r>
                    </a:p>
                    <a:p>
                      <a:pPr algn="ctr"/>
                      <a:r>
                        <a:rPr lang="ru-RU" b="1" dirty="0" smtClean="0"/>
                        <a:t>2027 год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Прогноз</a:t>
                      </a:r>
                    </a:p>
                    <a:p>
                      <a:pPr algn="ctr"/>
                      <a:r>
                        <a:rPr lang="ru-RU" b="1" dirty="0" smtClean="0"/>
                        <a:t>2028 год</a:t>
                      </a:r>
                      <a:endParaRPr lang="ru-RU" b="1" dirty="0"/>
                    </a:p>
                  </a:txBody>
                  <a:tcPr/>
                </a:tc>
              </a:tr>
              <a:tr h="392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Фонд заработной платы работников организаций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783 343,0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868 727,0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999 855,0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1 115 968,0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1 208 593,0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1 299 186,0</a:t>
                      </a:r>
                    </a:p>
                  </a:txBody>
                  <a:tcPr marL="9525" marR="9525" marT="9525" marB="0" anchor="ctr"/>
                </a:tc>
              </a:tr>
              <a:tr h="446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фонда заработной платы работников организаций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112,0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110,9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115,1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111,6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108,3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107,5</a:t>
                      </a:r>
                    </a:p>
                  </a:txBody>
                  <a:tcPr marL="9525" marR="9525" marT="9525" marB="0" anchor="ctr"/>
                </a:tc>
              </a:tr>
              <a:tr h="685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Номинальная начисленная среднемесячная заработная плата работников организаций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рублей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37 408,9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41 534,1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48 246,3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PT Astra Serif"/>
                        </a:rPr>
                        <a:t>53 755,7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PT Astra Serif"/>
                        </a:rPr>
                        <a:t>58 217,4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PT Astra Serif"/>
                        </a:rPr>
                        <a:t>62 472,9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номинальной начисленной среднемесячной заработной платы работников организаций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111,2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Times New Roman"/>
                        </a:rPr>
                        <a:t>111,0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116,2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111,4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108,3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PT Astra Serif"/>
                        </a:rPr>
                        <a:t>107,3</a:t>
                      </a:r>
                    </a:p>
                  </a:txBody>
                  <a:tcPr marL="9525" marR="9525" marT="9525" marB="0" anchor="ctr"/>
                </a:tc>
              </a:tr>
              <a:tr h="3670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Выплаты социального характера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1700,7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2230,8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2568,0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2866,0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3104,0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3337,0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выплат социального характера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% г/</a:t>
                      </a:r>
                      <a:r>
                        <a:rPr lang="ru-RU" sz="1200" b="0" i="0" u="none" strike="noStrike" dirty="0" err="1">
                          <a:latin typeface="PT Astra Serif"/>
                        </a:rPr>
                        <a:t>г</a:t>
                      </a:r>
                      <a:endParaRPr lang="ru-RU" sz="1200" b="0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124,7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131,2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115,1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111,6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108,3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107,5</a:t>
                      </a:r>
                    </a:p>
                  </a:txBody>
                  <a:tcPr marL="9525" marR="9525" marT="9525" marB="0" anchor="ctr"/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latin typeface="PT Astra Serif"/>
                        </a:rPr>
                        <a:t>Численность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</a:t>
                      </a:r>
                      <a:r>
                        <a:rPr lang="ru-RU" sz="900" b="0" i="0" u="none" strike="noStrike" dirty="0">
                          <a:latin typeface="PT Astra Serif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человек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466,0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466,0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466,0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466,0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466,0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466,0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700" y="209551"/>
            <a:ext cx="8520525" cy="808100"/>
          </a:xfrm>
        </p:spPr>
        <p:txBody>
          <a:bodyPr/>
          <a:lstStyle/>
          <a:p>
            <a:pPr algn="ctr"/>
            <a:r>
              <a:rPr lang="ru-RU" sz="1600" b="1" dirty="0" smtClean="0"/>
              <a:t>Основные показатели прогноза социально-экономического развития Ровенского муниципального района на 2026-2028гг.</a:t>
            </a:r>
            <a:endParaRPr lang="ru-RU" sz="1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742950"/>
          <a:ext cx="9143999" cy="4295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914400"/>
                <a:gridCol w="838200"/>
                <a:gridCol w="838200"/>
                <a:gridCol w="838200"/>
                <a:gridCol w="1066800"/>
                <a:gridCol w="1066799"/>
                <a:gridCol w="1143000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Показатели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</a:rPr>
                        <a:t>Единицы измерения</a:t>
                      </a:r>
                      <a:endParaRPr lang="ru-RU" sz="9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Отчет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Отчет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Оценка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2027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2028 год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2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численности физических лиц, получающих доходы от предпринимательской и иной приносящей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 другие лица, занимающиеся частной практикой)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% г/</a:t>
                      </a:r>
                      <a:r>
                        <a:rPr lang="ru-RU" sz="1200" b="0" i="0" u="none" strike="noStrike" dirty="0" err="1">
                          <a:latin typeface="PT Astra Serif"/>
                        </a:rPr>
                        <a:t>г</a:t>
                      </a:r>
                      <a:endParaRPr lang="ru-RU" sz="1200" b="0" i="0" u="none" strike="noStrike" dirty="0">
                        <a:latin typeface="PT Astra Serif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113,7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</a:tr>
              <a:tr h="446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Чистый доход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27238,0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29335,0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32122,0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PT Astra Serif"/>
                        </a:rPr>
                        <a:t>33953,0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35311,0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36724,0</a:t>
                      </a:r>
                    </a:p>
                  </a:txBody>
                  <a:tcPr marL="9525" marR="9525" marT="9525" marB="0" anchor="ctr"/>
                </a:tc>
              </a:tr>
              <a:tr h="685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PT Astra Serif"/>
                        </a:rPr>
                        <a:t>Темп роста чистого дохода физических лиц, получающих доход от предпринимательской и иной приносящей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% г/г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238,6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107,7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109,5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PT Astra Serif"/>
                        </a:rPr>
                        <a:t>105,7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PT Astra Serif"/>
                        </a:rPr>
                        <a:t>104,0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ОСНОВНЫЕ ЗАДАЧИ НАЛОГОВОЙ И БЮДЖЕТНОЙ ПОЛИТИКИ</a:t>
            </a:r>
          </a:p>
          <a:p>
            <a:pPr algn="ctr"/>
            <a:r>
              <a:rPr lang="ru-RU" sz="1400" b="1" dirty="0" smtClean="0"/>
              <a:t>РОВЕНСКОГО </a:t>
            </a:r>
            <a:r>
              <a:rPr lang="ru-RU" sz="1400" b="1" dirty="0"/>
              <a:t>МУНИЦИПАЛЬНОГО ОКРУГА НА 2026 -2028 ГОДЫ</a:t>
            </a:r>
          </a:p>
          <a:p>
            <a:r>
              <a:rPr lang="ru-RU" sz="1400" b="1" i="1" dirty="0"/>
              <a:t>Задачи налоговой политики:</a:t>
            </a:r>
          </a:p>
          <a:p>
            <a:r>
              <a:rPr lang="ru-RU" sz="1600" dirty="0"/>
              <a:t> </a:t>
            </a:r>
            <a:r>
              <a:rPr lang="ru-RU" sz="1600" i="1" dirty="0"/>
              <a:t>организация мероприятий, направленных на обеспечение в полном объеме </a:t>
            </a:r>
            <a:r>
              <a:rPr lang="ru-RU" sz="1600" i="1" dirty="0" smtClean="0"/>
              <a:t>запланированных налоговых </a:t>
            </a:r>
            <a:r>
              <a:rPr lang="ru-RU" sz="1600" i="1" dirty="0"/>
              <a:t>поступлений</a:t>
            </a:r>
          </a:p>
          <a:p>
            <a:r>
              <a:rPr lang="ru-RU" sz="1600" i="1" dirty="0"/>
              <a:t> межведомственное взаимодействие, направленное на легализацию заработной платы</a:t>
            </a:r>
            <a:r>
              <a:rPr lang="ru-RU" sz="1600" i="1" dirty="0" smtClean="0"/>
              <a:t>, снижение </a:t>
            </a:r>
            <a:r>
              <a:rPr lang="ru-RU" sz="1600" i="1" dirty="0"/>
              <a:t>недоимки по платежам в бюджеты всех уровней</a:t>
            </a:r>
          </a:p>
          <a:p>
            <a:r>
              <a:rPr lang="ru-RU" sz="1600" i="1" dirty="0"/>
              <a:t> совершенствование методов налогового администрирования, повышения уровня</a:t>
            </a:r>
          </a:p>
          <a:p>
            <a:r>
              <a:rPr lang="ru-RU" sz="1600" i="1" dirty="0"/>
              <a:t>ответственности главных администраторов доходов за поступлениями доходов в </a:t>
            </a:r>
            <a:r>
              <a:rPr lang="ru-RU" sz="1600" i="1" dirty="0" smtClean="0"/>
              <a:t>бюджет района</a:t>
            </a:r>
            <a:endParaRPr lang="ru-RU" sz="1600" i="1" dirty="0"/>
          </a:p>
          <a:p>
            <a:r>
              <a:rPr lang="ru-RU" sz="1600" b="1" i="1" dirty="0"/>
              <a:t>Задачи бюджетной политики:</a:t>
            </a:r>
          </a:p>
          <a:p>
            <a:r>
              <a:rPr lang="ru-RU" sz="1600" dirty="0"/>
              <a:t> </a:t>
            </a:r>
            <a:r>
              <a:rPr lang="ru-RU" sz="1600" i="1" dirty="0"/>
              <a:t>осуществление бюджетных расходов с учетом возможностей доходной базы бюджета</a:t>
            </a:r>
          </a:p>
          <a:p>
            <a:r>
              <a:rPr lang="ru-RU" sz="1600" i="1" dirty="0"/>
              <a:t> сохранение достигнутых соотношений к среднемесячному доходу от трудовой деятельности</a:t>
            </a:r>
          </a:p>
          <a:p>
            <a:r>
              <a:rPr lang="ru-RU" sz="1600" i="1" dirty="0"/>
              <a:t>средней заработной платы отдельных категорий работников бюджетной </a:t>
            </a:r>
            <a:r>
              <a:rPr lang="ru-RU" sz="1600" i="1" dirty="0" smtClean="0"/>
              <a:t>сферы, поименованных </a:t>
            </a:r>
            <a:r>
              <a:rPr lang="ru-RU" sz="1600" i="1" dirty="0"/>
              <a:t>в указах Президента Российской Федерации</a:t>
            </a:r>
          </a:p>
          <a:p>
            <a:r>
              <a:rPr lang="ru-RU" sz="1600" i="1" dirty="0"/>
              <a:t> формирование муниципальных программ округа в проектном формате исходя из четко</a:t>
            </a:r>
          </a:p>
          <a:p>
            <a:r>
              <a:rPr lang="ru-RU" sz="1600" i="1" dirty="0"/>
              <a:t>определенных целей и задач социально-экономического развития </a:t>
            </a:r>
            <a:r>
              <a:rPr lang="ru-RU" sz="1600" i="1" dirty="0" smtClean="0"/>
              <a:t>муниципального района</a:t>
            </a:r>
            <a:endParaRPr lang="ru-RU" sz="1600" i="1" dirty="0"/>
          </a:p>
          <a:p>
            <a:r>
              <a:rPr lang="ru-RU" sz="1600" i="1" dirty="0" smtClean="0"/>
              <a:t> </a:t>
            </a:r>
            <a:r>
              <a:rPr lang="ru-RU" sz="1600" i="1" dirty="0"/>
              <a:t>повышение эффективности бюджетных расходов</a:t>
            </a:r>
          </a:p>
          <a:p>
            <a:r>
              <a:rPr lang="ru-RU" sz="1600" i="1" dirty="0"/>
              <a:t> недопущение образования кредиторской задолженности бюджета </a:t>
            </a:r>
            <a:r>
              <a:rPr lang="ru-RU" sz="1600" i="1" dirty="0" smtClean="0"/>
              <a:t>района</a:t>
            </a:r>
            <a:endParaRPr lang="ru-RU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36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0" y="12"/>
            <a:ext cx="9144000" cy="788670"/>
          </a:xfrm>
          <a:custGeom>
            <a:avLst/>
            <a:gdLst/>
            <a:ahLst/>
            <a:cxnLst/>
            <a:rect l="l" t="t" r="r" b="b"/>
            <a:pathLst>
              <a:path w="9144000" h="788670">
                <a:moveTo>
                  <a:pt x="9144000" y="0"/>
                </a:moveTo>
                <a:lnTo>
                  <a:pt x="0" y="0"/>
                </a:lnTo>
                <a:lnTo>
                  <a:pt x="0" y="788403"/>
                </a:lnTo>
                <a:lnTo>
                  <a:pt x="9144000" y="788403"/>
                </a:lnTo>
                <a:lnTo>
                  <a:pt x="9144000" y="0"/>
                </a:lnTo>
                <a:close/>
              </a:path>
            </a:pathLst>
          </a:custGeom>
          <a:solidFill>
            <a:srgbClr val="0034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535">
              <a:lnSpc>
                <a:spcPts val="2110"/>
              </a:lnSpc>
            </a:pPr>
            <a:fld id="{81D60167-4931-47E6-BA6A-407CBD079E47}" type="slidenum">
              <a:rPr spc="-50" dirty="0"/>
              <a:pPr marL="89535">
                <a:lnSpc>
                  <a:spcPts val="2110"/>
                </a:lnSpc>
              </a:pPr>
              <a:t>25</a:t>
            </a:fld>
            <a:endParaRPr spc="-50" dirty="0"/>
          </a:p>
        </p:txBody>
      </p: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170789" y="-53213"/>
            <a:ext cx="8802420" cy="790473"/>
          </a:xfrm>
          <a:prstGeom prst="rect">
            <a:avLst/>
          </a:prstGeom>
        </p:spPr>
        <p:txBody>
          <a:bodyPr vert="horz" wrap="square" lIns="0" tIns="221488" rIns="0" bIns="0" rtlCol="0">
            <a:spAutoFit/>
          </a:bodyPr>
          <a:lstStyle/>
          <a:p>
            <a:pPr marL="1304925" algn="ctr">
              <a:lnSpc>
                <a:spcPct val="100000"/>
              </a:lnSpc>
              <a:spcBef>
                <a:spcPts val="95"/>
              </a:spcBef>
            </a:pPr>
            <a:r>
              <a:rPr sz="1800" spc="-10" dirty="0">
                <a:solidFill>
                  <a:schemeClr val="tx2"/>
                </a:solidFill>
              </a:rPr>
              <a:t>Структура</a:t>
            </a:r>
            <a:r>
              <a:rPr sz="1800" spc="-110" dirty="0">
                <a:solidFill>
                  <a:schemeClr val="tx2"/>
                </a:solidFill>
              </a:rPr>
              <a:t> </a:t>
            </a:r>
            <a:r>
              <a:rPr sz="1800" spc="-25" dirty="0" err="1">
                <a:solidFill>
                  <a:schemeClr val="tx2"/>
                </a:solidFill>
              </a:rPr>
              <a:t>расходов</a:t>
            </a:r>
            <a:r>
              <a:rPr sz="1800" spc="-120" dirty="0">
                <a:solidFill>
                  <a:schemeClr val="tx2"/>
                </a:solidFill>
              </a:rPr>
              <a:t> </a:t>
            </a:r>
            <a:r>
              <a:rPr sz="1800" spc="-10" dirty="0" err="1" smtClean="0">
                <a:solidFill>
                  <a:schemeClr val="tx2"/>
                </a:solidFill>
              </a:rPr>
              <a:t>бюджета</a:t>
            </a:r>
            <a:r>
              <a:rPr lang="ru-RU" sz="1800" spc="-10" dirty="0" smtClean="0">
                <a:solidFill>
                  <a:schemeClr val="tx2"/>
                </a:solidFill>
              </a:rPr>
              <a:t> Ровенского муниципального района</a:t>
            </a:r>
            <a:br>
              <a:rPr lang="ru-RU" sz="1800" spc="-10" dirty="0" smtClean="0">
                <a:solidFill>
                  <a:schemeClr val="tx2"/>
                </a:solidFill>
              </a:rPr>
            </a:br>
            <a:r>
              <a:rPr lang="ru-RU" sz="1800" spc="-10" dirty="0" smtClean="0">
                <a:solidFill>
                  <a:schemeClr val="tx2"/>
                </a:solidFill>
              </a:rPr>
              <a:t>на 2026 год</a:t>
            </a:r>
            <a:endParaRPr sz="1800" spc="-10" dirty="0">
              <a:solidFill>
                <a:schemeClr val="tx2"/>
              </a:solidFill>
            </a:endParaRPr>
          </a:p>
        </p:txBody>
      </p:sp>
      <p:pic>
        <p:nvPicPr>
          <p:cNvPr id="36" name="object 3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1416"/>
            <a:ext cx="9144000" cy="74675"/>
          </a:xfrm>
          <a:prstGeom prst="rect">
            <a:avLst/>
          </a:prstGeom>
        </p:spPr>
      </p:pic>
      <p:graphicFrame>
        <p:nvGraphicFramePr>
          <p:cNvPr id="39" name="Диаграмма 38"/>
          <p:cNvGraphicFramePr/>
          <p:nvPr/>
        </p:nvGraphicFramePr>
        <p:xfrm>
          <a:off x="457200" y="895350"/>
          <a:ext cx="85344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2895600" y="295275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684,4 млн.руб.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375025" cy="667362"/>
          </a:xfrm>
          <a:prstGeom prst="rect">
            <a:avLst/>
          </a:prstGeom>
        </p:spPr>
        <p:txBody>
          <a:bodyPr vert="horz" wrap="square" lIns="0" tIns="221488" rIns="0" bIns="0" rtlCol="0">
            <a:spAutoFit/>
          </a:bodyPr>
          <a:lstStyle/>
          <a:p>
            <a:pPr marL="1877695"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rgbClr val="002060"/>
                </a:solidFill>
              </a:rPr>
              <a:t>Оплата</a:t>
            </a:r>
            <a:r>
              <a:rPr spc="-95" dirty="0">
                <a:solidFill>
                  <a:srgbClr val="002060"/>
                </a:solidFill>
              </a:rPr>
              <a:t> </a:t>
            </a:r>
            <a:r>
              <a:rPr spc="-20" dirty="0">
                <a:solidFill>
                  <a:srgbClr val="002060"/>
                </a:solidFill>
              </a:rPr>
              <a:t>труда</a:t>
            </a:r>
            <a:r>
              <a:rPr spc="-105" dirty="0">
                <a:solidFill>
                  <a:srgbClr val="002060"/>
                </a:solidFill>
              </a:rPr>
              <a:t> </a:t>
            </a:r>
            <a:r>
              <a:rPr dirty="0">
                <a:solidFill>
                  <a:srgbClr val="002060"/>
                </a:solidFill>
              </a:rPr>
              <a:t>в</a:t>
            </a:r>
            <a:r>
              <a:rPr spc="-105" dirty="0">
                <a:solidFill>
                  <a:srgbClr val="002060"/>
                </a:solidFill>
              </a:rPr>
              <a:t> </a:t>
            </a:r>
            <a:r>
              <a:rPr spc="-20" dirty="0">
                <a:solidFill>
                  <a:srgbClr val="002060"/>
                </a:solidFill>
              </a:rPr>
              <a:t>бюджетной</a:t>
            </a:r>
            <a:r>
              <a:rPr spc="-80" dirty="0">
                <a:solidFill>
                  <a:srgbClr val="002060"/>
                </a:solidFill>
              </a:rPr>
              <a:t> </a:t>
            </a:r>
            <a:r>
              <a:rPr spc="-10" dirty="0">
                <a:solidFill>
                  <a:srgbClr val="002060"/>
                </a:solidFill>
              </a:rPr>
              <a:t>сфере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914400" y="1123950"/>
            <a:ext cx="7709280" cy="25288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indent="-286385">
              <a:lnSpc>
                <a:spcPts val="2350"/>
              </a:lnSpc>
              <a:buClr>
                <a:srgbClr val="003468"/>
              </a:buClr>
              <a:buSzPct val="150000"/>
              <a:buFont typeface="Wingdings"/>
              <a:buChar char=""/>
              <a:tabLst>
                <a:tab pos="299085" algn="l"/>
              </a:tabLst>
            </a:pPr>
            <a:r>
              <a:rPr spc="-10" dirty="0"/>
              <a:t>Ежегодная</a:t>
            </a:r>
            <a:r>
              <a:rPr spc="-90" dirty="0"/>
              <a:t> </a:t>
            </a:r>
            <a:r>
              <a:rPr spc="-10" dirty="0"/>
              <a:t>индексация</a:t>
            </a:r>
          </a:p>
          <a:p>
            <a:pPr marL="355600">
              <a:lnSpc>
                <a:spcPts val="2070"/>
              </a:lnSpc>
            </a:pPr>
            <a:r>
              <a:rPr b="0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r>
              <a:rPr b="0" spc="-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dirty="0">
                <a:solidFill>
                  <a:srgbClr val="252525"/>
                </a:solidFill>
                <a:latin typeface="Times New Roman"/>
                <a:cs typeface="Times New Roman"/>
              </a:rPr>
              <a:t>прогнозный</a:t>
            </a:r>
            <a:r>
              <a:rPr b="0" spc="-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dirty="0">
                <a:solidFill>
                  <a:srgbClr val="252525"/>
                </a:solidFill>
                <a:latin typeface="Times New Roman"/>
                <a:cs typeface="Times New Roman"/>
              </a:rPr>
              <a:t>уровень</a:t>
            </a:r>
            <a:r>
              <a:rPr b="0" spc="-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spc="-10" dirty="0">
                <a:solidFill>
                  <a:srgbClr val="252525"/>
                </a:solidFill>
                <a:latin typeface="Times New Roman"/>
                <a:cs typeface="Times New Roman"/>
              </a:rPr>
              <a:t>инфляции</a:t>
            </a:r>
          </a:p>
          <a:p>
            <a:pPr marL="355600">
              <a:lnSpc>
                <a:spcPct val="100000"/>
              </a:lnSpc>
            </a:pP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b="0" i="1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1</a:t>
            </a:r>
            <a:r>
              <a:rPr b="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spc="-10" dirty="0">
                <a:solidFill>
                  <a:srgbClr val="252525"/>
                </a:solidFill>
                <a:latin typeface="Times New Roman"/>
                <a:cs typeface="Times New Roman"/>
              </a:rPr>
              <a:t>октября</a:t>
            </a:r>
          </a:p>
          <a:p>
            <a:pPr marL="355600">
              <a:lnSpc>
                <a:spcPct val="100000"/>
              </a:lnSpc>
            </a:pP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b="0" i="1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2025</a:t>
            </a:r>
            <a:r>
              <a:rPr b="0" i="1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году</a:t>
            </a:r>
            <a:r>
              <a:rPr b="0" i="1" spc="-3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–</a:t>
            </a:r>
            <a:r>
              <a:rPr b="0" i="1" spc="-1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на</a:t>
            </a:r>
            <a:r>
              <a:rPr b="0" i="1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spc="-20" dirty="0">
                <a:solidFill>
                  <a:srgbClr val="252525"/>
                </a:solidFill>
                <a:latin typeface="Times New Roman"/>
                <a:cs typeface="Times New Roman"/>
              </a:rPr>
              <a:t>4,5%</a:t>
            </a:r>
          </a:p>
          <a:p>
            <a:pPr marL="355600">
              <a:lnSpc>
                <a:spcPct val="100000"/>
              </a:lnSpc>
            </a:pP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в</a:t>
            </a:r>
            <a:r>
              <a:rPr b="0" i="1" spc="-10" dirty="0">
                <a:solidFill>
                  <a:srgbClr val="252525"/>
                </a:solidFill>
                <a:latin typeface="Times New Roman"/>
                <a:cs typeface="Times New Roman"/>
              </a:rPr>
              <a:t> 2026-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2028</a:t>
            </a:r>
            <a:r>
              <a:rPr b="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годах</a:t>
            </a:r>
            <a:r>
              <a:rPr b="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– на</a:t>
            </a:r>
            <a:r>
              <a:rPr b="0" i="1" spc="-1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spc="-25" dirty="0">
                <a:solidFill>
                  <a:srgbClr val="252525"/>
                </a:solidFill>
                <a:latin typeface="Times New Roman"/>
                <a:cs typeface="Times New Roman"/>
              </a:rPr>
              <a:t>4%</a:t>
            </a:r>
          </a:p>
          <a:p>
            <a:pPr marL="299085" indent="-286385">
              <a:lnSpc>
                <a:spcPts val="3150"/>
              </a:lnSpc>
              <a:spcBef>
                <a:spcPts val="775"/>
              </a:spcBef>
              <a:buClr>
                <a:srgbClr val="003468"/>
              </a:buClr>
              <a:buSzPct val="150000"/>
              <a:buFont typeface="Wingdings"/>
              <a:buChar char=""/>
              <a:tabLst>
                <a:tab pos="299085" algn="l"/>
              </a:tabLst>
            </a:pPr>
            <a:r>
              <a:rPr spc="-10" dirty="0">
                <a:solidFill>
                  <a:srgbClr val="252525"/>
                </a:solidFill>
              </a:rPr>
              <a:t>Повышение</a:t>
            </a:r>
            <a:r>
              <a:rPr spc="-45" dirty="0">
                <a:solidFill>
                  <a:srgbClr val="252525"/>
                </a:solidFill>
              </a:rPr>
              <a:t> </a:t>
            </a:r>
            <a:r>
              <a:rPr spc="-20" dirty="0"/>
              <a:t>МРОТ</a:t>
            </a:r>
          </a:p>
          <a:p>
            <a:pPr marL="299085">
              <a:lnSpc>
                <a:spcPts val="2070"/>
              </a:lnSpc>
            </a:pP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b="0" i="1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1</a:t>
            </a:r>
            <a:r>
              <a:rPr b="0" i="1" spc="-2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января</a:t>
            </a:r>
            <a:r>
              <a:rPr b="0" i="1" spc="-2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latin typeface="Times New Roman"/>
                <a:cs typeface="Times New Roman"/>
              </a:rPr>
              <a:t>2026</a:t>
            </a:r>
            <a:r>
              <a:rPr b="0" i="1" spc="-20" dirty="0">
                <a:latin typeface="Times New Roman"/>
                <a:cs typeface="Times New Roman"/>
              </a:rPr>
              <a:t> </a:t>
            </a:r>
            <a:r>
              <a:rPr b="0" i="1" spc="-20" dirty="0">
                <a:solidFill>
                  <a:srgbClr val="252525"/>
                </a:solidFill>
                <a:latin typeface="Times New Roman"/>
                <a:cs typeface="Times New Roman"/>
              </a:rPr>
              <a:t>года</a:t>
            </a: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с</a:t>
            </a:r>
            <a:r>
              <a:rPr b="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b="0" i="1" dirty="0">
                <a:solidFill>
                  <a:srgbClr val="252525"/>
                </a:solidFill>
                <a:latin typeface="Times New Roman"/>
                <a:cs typeface="Times New Roman"/>
              </a:rPr>
              <a:t>22 440</a:t>
            </a:r>
            <a:r>
              <a:rPr b="0"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i="1" dirty="0">
                <a:solidFill>
                  <a:srgbClr val="252525"/>
                </a:solidFill>
                <a:latin typeface="Times New Roman"/>
                <a:cs typeface="Times New Roman"/>
              </a:rPr>
              <a:t>до</a:t>
            </a:r>
            <a:r>
              <a:rPr i="1" spc="-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i="1" dirty="0">
                <a:solidFill>
                  <a:srgbClr val="252525"/>
                </a:solidFill>
                <a:latin typeface="Times New Roman"/>
                <a:cs typeface="Times New Roman"/>
              </a:rPr>
              <a:t>27 093 </a:t>
            </a:r>
            <a:r>
              <a:rPr b="0" i="1" spc="-10" dirty="0" err="1" smtClean="0">
                <a:solidFill>
                  <a:srgbClr val="252525"/>
                </a:solidFill>
                <a:latin typeface="Times New Roman"/>
                <a:cs typeface="Times New Roman"/>
              </a:rPr>
              <a:t>рублей</a:t>
            </a:r>
            <a:endParaRPr b="0" i="1" spc="-10" dirty="0">
              <a:solidFill>
                <a:srgbClr val="252525"/>
              </a:solidFill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110"/>
              </a:lnSpc>
            </a:pPr>
            <a:fld id="{81D60167-4931-47E6-BA6A-407CBD079E47}" type="slidenum">
              <a:rPr spc="-25" dirty="0"/>
              <a:pPr marL="38100">
                <a:lnSpc>
                  <a:spcPts val="2110"/>
                </a:lnSpc>
              </a:pPr>
              <a:t>26</a:t>
            </a:fld>
            <a:endParaRPr spc="-25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93419"/>
            <a:ext cx="9144000" cy="73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Расходы бюджета Ровенского муниципального района по разделам функциональной классификации расходов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        тыс. руб.</a:t>
            </a:r>
            <a:endParaRPr lang="ru-RU" sz="16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123950"/>
          <a:ext cx="9144001" cy="378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424"/>
                <a:gridCol w="3099661"/>
                <a:gridCol w="1162373"/>
                <a:gridCol w="1084881"/>
                <a:gridCol w="1084881"/>
                <a:gridCol w="1007390"/>
                <a:gridCol w="100739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Раздел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подраздел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раздела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(факт)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(оценка)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2026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01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Общегосударственные вопросы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64 966,8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63 744,5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84 863,3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78 653,2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84 033,99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0102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Функционирование высшего должностного лица субъекта Российской Федерации и муниципального образования 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2 715,6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2 182,8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2 924,3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3 041,5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3 162,6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0103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1 222,9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1 262,6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1 301,8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0104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25 807,4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27 331,1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30 706,7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31 823,5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32 323,9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0105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Судебная система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0,7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1,2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7,6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1,9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1,4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33349"/>
            <a:ext cx="8451225" cy="609601"/>
          </a:xfrm>
        </p:spPr>
        <p:txBody>
          <a:bodyPr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Расходы бюджета Ровенского муниципального района по разделам функциональной классификации расходов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        тыс. руб.</a:t>
            </a:r>
            <a:endParaRPr lang="ru-RU" sz="16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819150"/>
          <a:ext cx="9144001" cy="4001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424"/>
                <a:gridCol w="3099661"/>
                <a:gridCol w="1162373"/>
                <a:gridCol w="1084881"/>
                <a:gridCol w="1084881"/>
                <a:gridCol w="1007390"/>
                <a:gridCol w="1007391"/>
              </a:tblGrid>
              <a:tr h="6421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Раздел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подраздел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раздела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(факт)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(оценка)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2026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29436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0106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9 699,9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8 757,1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11 283,9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11 598,6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12 034,3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72236">
                <a:tc>
                  <a:txBody>
                    <a:bodyPr/>
                    <a:lstStyle/>
                    <a:p>
                      <a:r>
                        <a:rPr lang="ru-RU" dirty="0" smtClean="0"/>
                        <a:t>0111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Резервные фонды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8 000,0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1 000,0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1 000,0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ru-RU" dirty="0" smtClean="0"/>
                        <a:t>0113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Другие общегосударственные вопросы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25 745,2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24 400,4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30 717,9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30 465,1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34 209,9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03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безопасность и правоохранительная деятельность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60,0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357,0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13 548,3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23 200,9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7 674,3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00666">
                <a:tc>
                  <a:txBody>
                    <a:bodyPr/>
                    <a:lstStyle/>
                    <a:p>
                      <a:r>
                        <a:rPr lang="ru-RU" dirty="0" smtClean="0"/>
                        <a:t>0310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60,0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357,0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13 548,3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23 200,9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7 674,3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00666">
                <a:tc>
                  <a:txBody>
                    <a:bodyPr/>
                    <a:lstStyle/>
                    <a:p>
                      <a:r>
                        <a:rPr lang="ru-RU" b="1" dirty="0" smtClean="0"/>
                        <a:t>04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Национальная экономика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25 918,1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19 156,4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26 534,9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26 186,9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26 807,1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00666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0405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Сельское хозяйство и рыболовство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437,5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972,5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682,5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682,5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682,7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33349"/>
            <a:ext cx="8451225" cy="609601"/>
          </a:xfrm>
        </p:spPr>
        <p:txBody>
          <a:bodyPr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Расходы бюджета Ровенского муниципального района по разделам функциональной классификации расходов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        тыс. руб.</a:t>
            </a:r>
            <a:endParaRPr lang="ru-RU" sz="16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819150"/>
          <a:ext cx="9144001" cy="416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424"/>
                <a:gridCol w="3099661"/>
                <a:gridCol w="1162373"/>
                <a:gridCol w="1084881"/>
                <a:gridCol w="1084881"/>
                <a:gridCol w="1007390"/>
                <a:gridCol w="1007391"/>
              </a:tblGrid>
              <a:tr h="6321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Раздел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подраздел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раздела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(факт)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(оценка)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2026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8001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/>
                        <a:t>0409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Дорожное хозяйство (дорожные фонды)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24 986,1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17 888,1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23 502,4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24 654,4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25 274,4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2008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0412</a:t>
                      </a:r>
                    </a:p>
                    <a:p>
                      <a:pPr algn="l"/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Другие вопросы в области национальной экономики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494,5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295,7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2 350,0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0059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05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Жилищно-коммунальное хозяйство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50 777,4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68 668,6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1 425,0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825,0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735,0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30065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0501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Жилищное хозяйство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49796,5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68 668,6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825,0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825,0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735,0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0059">
                <a:tc>
                  <a:txBody>
                    <a:bodyPr/>
                    <a:lstStyle/>
                    <a:p>
                      <a:r>
                        <a:rPr lang="ru-RU" dirty="0" smtClean="0"/>
                        <a:t>0502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Коммунальное хозяйство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980,9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600,0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005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07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Образование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398 765,5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741 607,4</a:t>
                      </a:r>
                      <a:endParaRPr lang="ru-RU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464 162,3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453 640,4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469 839,6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94434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0701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Дошкольное образование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79 998,9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272 393,9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89 037,5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89 007,8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92 283,4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94434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0702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Общее образование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293853,7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448801,7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350 095,0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343 386,3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355 795,3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94434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0703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Дополнительное образование детей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10808,9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3 892,3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6 401,2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2 213,1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2 308,4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94434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0705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Профессиональная подготовка, переподготовка и повышение квалификации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70,8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54,7</a:t>
                      </a:r>
                      <a:endParaRPr lang="ru-RU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535">
              <a:lnSpc>
                <a:spcPts val="2110"/>
              </a:lnSpc>
            </a:pPr>
            <a:fld id="{81D60167-4931-47E6-BA6A-407CBD079E47}" type="slidenum">
              <a:rPr spc="-50" dirty="0"/>
              <a:pPr marL="89535">
                <a:lnSpc>
                  <a:spcPts val="2110"/>
                </a:lnSpc>
              </a:pPr>
              <a:t>3</a:t>
            </a:fld>
            <a:endParaRPr spc="-5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789" y="-53213"/>
            <a:ext cx="8802420" cy="521810"/>
          </a:xfrm>
          <a:prstGeom prst="rect">
            <a:avLst/>
          </a:prstGeom>
        </p:spPr>
        <p:txBody>
          <a:bodyPr vert="horz" wrap="square" lIns="0" tIns="229743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chemeClr val="tx1"/>
                </a:solidFill>
              </a:rPr>
              <a:t>Ключевые</a:t>
            </a:r>
            <a:r>
              <a:rPr sz="1800" b="1" spc="-125" dirty="0">
                <a:solidFill>
                  <a:schemeClr val="tx1"/>
                </a:solidFill>
              </a:rPr>
              <a:t> </a:t>
            </a:r>
            <a:r>
              <a:rPr sz="1800" b="1" spc="-10" dirty="0" err="1">
                <a:solidFill>
                  <a:schemeClr val="tx1"/>
                </a:solidFill>
              </a:rPr>
              <a:t>направления</a:t>
            </a:r>
            <a:r>
              <a:rPr sz="1800" b="1" spc="-105" dirty="0">
                <a:solidFill>
                  <a:schemeClr val="tx1"/>
                </a:solidFill>
              </a:rPr>
              <a:t> </a:t>
            </a:r>
            <a:r>
              <a:rPr sz="1800" b="1" spc="-25" dirty="0" err="1" smtClean="0">
                <a:solidFill>
                  <a:schemeClr val="tx1"/>
                </a:solidFill>
              </a:rPr>
              <a:t>бюджетной</a:t>
            </a:r>
            <a:r>
              <a:rPr sz="1800" b="1" spc="-125" dirty="0" smtClean="0">
                <a:solidFill>
                  <a:schemeClr val="tx1"/>
                </a:solidFill>
              </a:rPr>
              <a:t> </a:t>
            </a:r>
            <a:r>
              <a:rPr sz="1800" b="1" spc="-10" dirty="0" err="1" smtClean="0">
                <a:solidFill>
                  <a:schemeClr val="tx1"/>
                </a:solidFill>
              </a:rPr>
              <a:t>политики</a:t>
            </a:r>
            <a:r>
              <a:rPr lang="ru-RU" sz="1800" b="1" spc="-10" dirty="0" smtClean="0">
                <a:solidFill>
                  <a:schemeClr val="tx1"/>
                </a:solidFill>
              </a:rPr>
              <a:t> Ровенского муниципального района</a:t>
            </a:r>
            <a:endParaRPr sz="1800" b="1" dirty="0">
              <a:solidFill>
                <a:schemeClr val="tx1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93419"/>
            <a:ext cx="9144000" cy="73151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70789" y="991392"/>
            <a:ext cx="1095375" cy="3845560"/>
            <a:chOff x="80070" y="990727"/>
            <a:chExt cx="1095375" cy="384556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070" y="990727"/>
              <a:ext cx="881001" cy="384544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8431" y="1397508"/>
              <a:ext cx="513588" cy="5135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1415" y="2476500"/>
              <a:ext cx="513588" cy="5135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6635" y="3520440"/>
              <a:ext cx="513588" cy="513588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1076350" y="1299794"/>
            <a:ext cx="7949565" cy="26680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85115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Times New Roman"/>
                <a:cs typeface="Times New Roman"/>
              </a:rPr>
              <a:t>достижение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стратегических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ориентиров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10" dirty="0" err="1">
                <a:latin typeface="Times New Roman"/>
                <a:cs typeface="Times New Roman"/>
              </a:rPr>
              <a:t>социально-экономического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 err="1" smtClean="0">
                <a:latin typeface="Times New Roman"/>
                <a:cs typeface="Times New Roman"/>
              </a:rPr>
              <a:t>развития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3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78435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гарантированное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выполнение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установленных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социальных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обязательств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4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58419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обеспечение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сбалансированности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и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устойчивости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spc="-20" dirty="0" err="1">
                <a:latin typeface="Times New Roman"/>
                <a:cs typeface="Times New Roman"/>
              </a:rPr>
              <a:t>бюджетной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10" dirty="0" err="1" smtClean="0">
                <a:latin typeface="Times New Roman"/>
                <a:cs typeface="Times New Roman"/>
              </a:rPr>
              <a:t>системы</a:t>
            </a:r>
            <a:r>
              <a:rPr lang="ru-RU" sz="2000" spc="-10" dirty="0" smtClean="0">
                <a:latin typeface="Times New Roman"/>
                <a:cs typeface="Times New Roman"/>
              </a:rPr>
              <a:t> района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33349"/>
            <a:ext cx="8451225" cy="609601"/>
          </a:xfrm>
        </p:spPr>
        <p:txBody>
          <a:bodyPr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Расходы бюджета Ровенского муниципального района по разделам функциональной классификации расходов</a:t>
            </a:r>
            <a:br>
              <a:rPr lang="ru-RU" sz="1600" b="1" dirty="0" smtClean="0">
                <a:solidFill>
                  <a:srgbClr val="7030A0"/>
                </a:solidFill>
              </a:rPr>
            </a:br>
            <a:r>
              <a:rPr lang="ru-RU" sz="1600" b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        тыс. руб.</a:t>
            </a:r>
            <a:endParaRPr lang="ru-RU" sz="16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800011"/>
          <a:ext cx="9144001" cy="4210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424"/>
                <a:gridCol w="3099661"/>
                <a:gridCol w="1162373"/>
                <a:gridCol w="1084881"/>
                <a:gridCol w="1084881"/>
                <a:gridCol w="1007390"/>
                <a:gridCol w="1007391"/>
              </a:tblGrid>
              <a:tr h="6137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Раздел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подраздел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Наименование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раздела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(факт)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(оценка)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2026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0182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/>
                        <a:t>0709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Другие вопросы в области образования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14 033,1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16 464,7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18 358,6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18 743,2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19 162,5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726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/>
                        <a:t>08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Культура, кинематография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82 084,1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67 673,4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69 762,6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40 412,9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41 114,6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91305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/>
                        <a:t>0801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Культура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73 665,9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56 898,7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56 042,9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26 132,3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26 249,7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726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0804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Другие вопросы в области культуры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8 418,2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10 774,7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13 719,7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14 280,6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14 864,9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130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Социальная политика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5298,0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192,6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4 561,7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4 563,5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4 565,3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75523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1001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Пенсионное обеспечение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714,0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1076,8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1 396,8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1 396,8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1 396,8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1055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1003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Социальное обеспечение населения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3 800,0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15 083,0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726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1004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Охрана семьи </a:t>
                      </a:r>
                      <a:r>
                        <a:rPr lang="ru-RU" b="0" baseline="0" dirty="0" smtClean="0"/>
                        <a:t>и детства</a:t>
                      </a:r>
                      <a:endParaRPr lang="ru-RU" b="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784,0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1 302,8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2 864,9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2 866,7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2 868,5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894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11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Физическая культура и спорт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19 624,8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33 945,2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11 203,3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11 818,5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13 463,0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7740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12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Средства массовой информации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718,3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1 762,1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1 688,3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1 735,8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1 785,2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9018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14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9 035,2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9096,6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10 131,1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10 180,2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10 223,2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3994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ИТОГО РАСХОДОВ: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658 248,5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1 023 204,2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687 880,8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651 217,3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660 241,2</a:t>
                      </a: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047751"/>
          <a:ext cx="8528050" cy="3962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91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75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50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62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1531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</a:rPr>
                        <a:t>Наименование программы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</a:rPr>
                        <a:t>2027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46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    Комплексное развитие транспортной инфраструктуры на территории Ровенского </a:t>
                      </a:r>
                    </a:p>
                    <a:p>
                      <a:r>
                        <a:rPr lang="ru-RU" sz="900" dirty="0" smtClean="0"/>
                        <a:t>                         муниципального района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23 502,4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24 654,4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25 274,40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7555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    Профилактика терроризма и экстремизма в Ровенском муниципальном районе </a:t>
                      </a:r>
                    </a:p>
                    <a:p>
                      <a:r>
                        <a:rPr lang="ru-RU" sz="900" dirty="0" smtClean="0"/>
                        <a:t>                          Саратовской области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79,24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20,10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6800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   Повышение инвестиционной привлекательности и улучшения инвестиционного климата  </a:t>
                      </a:r>
                    </a:p>
                    <a:p>
                      <a:r>
                        <a:rPr lang="ru-RU" sz="900" dirty="0" smtClean="0"/>
                        <a:t>                        Ровенского муниципального района Саратовской области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850,0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850,0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850,0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857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</a:t>
                      </a:r>
                    </a:p>
                    <a:p>
                      <a:r>
                        <a:rPr lang="ru-RU" sz="900" dirty="0" smtClean="0"/>
                        <a:t>                      Развитие физической культуры и спорта в Ровенском муниципальном районе</a:t>
                      </a:r>
                    </a:p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11 138,30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11 748,40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13 388,39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3857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                       </a:t>
                      </a:r>
                      <a:r>
                        <a:rPr lang="ru-RU" sz="900" dirty="0" smtClean="0"/>
                        <a:t>Развитие культуры в Ровенском муниципальном районе</a:t>
                      </a:r>
                      <a:endParaRPr lang="en-US" sz="900" dirty="0" smtClean="0"/>
                    </a:p>
                    <a:p>
                      <a:endParaRPr lang="en-US" sz="900" dirty="0" smtClean="0"/>
                    </a:p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49 821,27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25 356,10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25 849,20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3857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                       </a:t>
                      </a:r>
                      <a:r>
                        <a:rPr lang="ru-RU" sz="900" dirty="0" smtClean="0"/>
                        <a:t>Развитие образования в Ровенском муниципальном районе</a:t>
                      </a:r>
                      <a:endParaRPr lang="en-US" sz="900" dirty="0" smtClean="0"/>
                    </a:p>
                    <a:p>
                      <a:endParaRPr lang="en-US" sz="900" dirty="0" smtClean="0"/>
                    </a:p>
                    <a:p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441 638,83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435 647,38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451 422,68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89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dirty="0" smtClean="0"/>
                        <a:t> </a:t>
                      </a:r>
                      <a:r>
                        <a:rPr lang="ru-RU" sz="900" dirty="0" smtClean="0"/>
                        <a:t>  </a:t>
                      </a:r>
                      <a:r>
                        <a:rPr lang="en-US" sz="900" dirty="0" smtClean="0"/>
                        <a:t>                     </a:t>
                      </a:r>
                      <a:endParaRPr lang="ru-RU" sz="9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900" dirty="0" smtClean="0"/>
                        <a:t>                         Развитие информатизации в Ровенском муниципальном районе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7 685,5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7 406,5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7 494,5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209551"/>
            <a:ext cx="8534400" cy="609599"/>
          </a:xfrm>
        </p:spPr>
        <p:txBody>
          <a:bodyPr/>
          <a:lstStyle/>
          <a:p>
            <a:pPr algn="ctr"/>
            <a:r>
              <a:rPr lang="ru-RU" sz="2000" dirty="0" smtClean="0"/>
              <a:t>Муниципальные программы,</a:t>
            </a:r>
            <a:br>
              <a:rPr lang="ru-RU" sz="2000" dirty="0" smtClean="0"/>
            </a:br>
            <a:r>
              <a:rPr lang="ru-RU" sz="2000" dirty="0" smtClean="0"/>
              <a:t> реализуемые в Ровенском муниципальном районе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91400" y="74295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тыс.руб.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90950"/>
            <a:ext cx="230594" cy="828618"/>
          </a:xfrm>
          <a:prstGeom prst="rect">
            <a:avLst/>
          </a:prstGeom>
        </p:spPr>
      </p:pic>
      <p:pic>
        <p:nvPicPr>
          <p:cNvPr id="8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000" y="4019550"/>
            <a:ext cx="559041" cy="457200"/>
          </a:xfrm>
          <a:prstGeom prst="rect">
            <a:avLst/>
          </a:prstGeom>
        </p:spPr>
      </p:pic>
      <p:pic>
        <p:nvPicPr>
          <p:cNvPr id="9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200" y="3486150"/>
            <a:ext cx="490220" cy="414654"/>
          </a:xfrm>
          <a:prstGeom prst="rect">
            <a:avLst/>
          </a:prstGeom>
        </p:spPr>
      </p:pic>
      <p:pic>
        <p:nvPicPr>
          <p:cNvPr id="10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000" y="2952750"/>
            <a:ext cx="531939" cy="461010"/>
          </a:xfrm>
          <a:prstGeom prst="rect">
            <a:avLst/>
          </a:prstGeom>
        </p:spPr>
      </p:pic>
      <p:pic>
        <p:nvPicPr>
          <p:cNvPr id="11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1000" y="4552950"/>
            <a:ext cx="504824" cy="437514"/>
          </a:xfrm>
          <a:prstGeom prst="rect">
            <a:avLst/>
          </a:prstGeom>
        </p:spPr>
      </p:pic>
      <p:pic>
        <p:nvPicPr>
          <p:cNvPr id="13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57200" y="2495550"/>
            <a:ext cx="441959" cy="366394"/>
          </a:xfrm>
          <a:prstGeom prst="rect">
            <a:avLst/>
          </a:prstGeom>
        </p:spPr>
      </p:pic>
      <p:pic>
        <p:nvPicPr>
          <p:cNvPr id="14" name="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57200" y="1581151"/>
            <a:ext cx="428625" cy="304800"/>
          </a:xfrm>
          <a:prstGeom prst="rect">
            <a:avLst/>
          </a:prstGeom>
        </p:spPr>
      </p:pic>
      <p:pic>
        <p:nvPicPr>
          <p:cNvPr id="15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81000" y="2038350"/>
            <a:ext cx="476986" cy="41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11150" y="1152525"/>
          <a:ext cx="8521700" cy="3822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4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56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Наименование программы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2027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2028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4985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               </a:t>
                      </a:r>
                    </a:p>
                    <a:p>
                      <a:r>
                        <a:rPr lang="ru-RU" sz="900" dirty="0" smtClean="0"/>
                        <a:t>                  Развитие муниципального управления в Ровенском муниципальном районе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2 313,0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2 287,0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</a:t>
                      </a:r>
                      <a:r>
                        <a:rPr lang="ru-RU" sz="900" baseline="0" dirty="0" smtClean="0"/>
                        <a:t> 287,0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545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Подготовка к отопительному сезону</a:t>
                      </a:r>
                      <a:r>
                        <a:rPr lang="ru-RU" sz="900" baseline="0" dirty="0" smtClean="0"/>
                        <a:t> объектов теплоснабжения учреждений Ровенского </a:t>
                      </a:r>
                    </a:p>
                    <a:p>
                      <a:r>
                        <a:rPr lang="ru-RU" sz="900" baseline="0" dirty="0" smtClean="0"/>
                        <a:t>                  муниципального района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7 974,1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650,0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6080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</a:t>
                      </a:r>
                    </a:p>
                    <a:p>
                      <a:r>
                        <a:rPr lang="ru-RU" sz="900" dirty="0" smtClean="0"/>
                        <a:t>                    Обеспечение безопасности</a:t>
                      </a:r>
                      <a:r>
                        <a:rPr lang="ru-RU" sz="900" baseline="0" dirty="0" smtClean="0"/>
                        <a:t> и жизнедеятельности населения Ровенского муниципального </a:t>
                      </a:r>
                    </a:p>
                    <a:p>
                      <a:r>
                        <a:rPr lang="ru-RU" sz="900" baseline="0" dirty="0" smtClean="0"/>
                        <a:t>                    района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22 255,0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31 855,0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16 755,0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</a:t>
                      </a:r>
                    </a:p>
                    <a:p>
                      <a:r>
                        <a:rPr lang="ru-RU" sz="900" dirty="0" smtClean="0"/>
                        <a:t>                   Экологическое оздоровление Ровенского муниципального района саратовской области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2 104,8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2 104,8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2 104,8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</a:t>
                      </a:r>
                    </a:p>
                    <a:p>
                      <a:r>
                        <a:rPr lang="ru-RU" sz="900" dirty="0" smtClean="0"/>
                        <a:t>                    Комплексное развитие сельских территорий </a:t>
                      </a:r>
                      <a:r>
                        <a:rPr lang="ru-RU" sz="900" baseline="0" dirty="0" smtClean="0"/>
                        <a:t>Ровенского муниципального района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2 000,0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smtClean="0"/>
                        <a:t>2 000,0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2 000,0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                         Ремонт и содержание муниципального жилищного фонда Ровенского муниципального </a:t>
                      </a:r>
                    </a:p>
                    <a:p>
                      <a:r>
                        <a:rPr lang="ru-RU" sz="900" dirty="0" smtClean="0"/>
                        <a:t>                         района Саратовской области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825,0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825,0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735,0</a:t>
                      </a:r>
                    </a:p>
                    <a:p>
                      <a:pPr algn="ctr"/>
                      <a:endParaRPr lang="ru-RU" sz="9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900" dirty="0" smtClean="0"/>
                        <a:t>                         Градостроительная</a:t>
                      </a:r>
                      <a:r>
                        <a:rPr lang="ru-RU" sz="900" baseline="0" dirty="0" smtClean="0"/>
                        <a:t> программа </a:t>
                      </a:r>
                      <a:r>
                        <a:rPr lang="ru-RU" sz="900" dirty="0" smtClean="0"/>
                        <a:t>Ровенского муниципального района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1900,0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400,0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400,0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209551"/>
            <a:ext cx="8534400" cy="609599"/>
          </a:xfrm>
        </p:spPr>
        <p:txBody>
          <a:bodyPr/>
          <a:lstStyle/>
          <a:p>
            <a:pPr algn="ctr"/>
            <a:r>
              <a:rPr lang="ru-RU" sz="2000" dirty="0" smtClean="0"/>
              <a:t>Муниципальные программы,</a:t>
            </a:r>
            <a:br>
              <a:rPr lang="ru-RU" sz="2000" dirty="0" smtClean="0"/>
            </a:br>
            <a:r>
              <a:rPr lang="ru-RU" sz="2000" dirty="0" smtClean="0"/>
              <a:t> реализуемые в Ровенском муниципальном районе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91400" y="74295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/>
              <a:t>тыс.руб.</a:t>
            </a:r>
            <a:endParaRPr lang="ru-RU" sz="1400" dirty="0"/>
          </a:p>
        </p:txBody>
      </p:sp>
      <p:pic>
        <p:nvPicPr>
          <p:cNvPr id="8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1504950"/>
            <a:ext cx="586155" cy="508000"/>
          </a:xfrm>
          <a:prstGeom prst="rect">
            <a:avLst/>
          </a:prstGeom>
        </p:spPr>
      </p:pic>
      <p:pic>
        <p:nvPicPr>
          <p:cNvPr id="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1000" y="3486150"/>
            <a:ext cx="502272" cy="457200"/>
          </a:xfrm>
          <a:prstGeom prst="rect">
            <a:avLst/>
          </a:prstGeom>
        </p:spPr>
      </p:pic>
      <p:pic>
        <p:nvPicPr>
          <p:cNvPr id="1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000" y="3028950"/>
            <a:ext cx="440690" cy="381634"/>
          </a:xfrm>
          <a:prstGeom prst="rect">
            <a:avLst/>
          </a:prstGeom>
        </p:spPr>
      </p:pic>
      <p:pic>
        <p:nvPicPr>
          <p:cNvPr id="11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4800" y="2419350"/>
            <a:ext cx="504824" cy="437515"/>
          </a:xfrm>
          <a:prstGeom prst="rect">
            <a:avLst/>
          </a:prstGeom>
        </p:spPr>
      </p:pic>
      <p:pic>
        <p:nvPicPr>
          <p:cNvPr id="12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1000" y="3943350"/>
            <a:ext cx="613994" cy="532130"/>
          </a:xfrm>
          <a:prstGeom prst="rect">
            <a:avLst/>
          </a:prstGeom>
        </p:spPr>
      </p:pic>
      <p:pic>
        <p:nvPicPr>
          <p:cNvPr id="13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1000" y="1962150"/>
            <a:ext cx="461594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Муниципальный долг</a:t>
            </a:r>
            <a:endParaRPr lang="ru-RU" sz="2000" dirty="0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304800" y="819151"/>
            <a:ext cx="8527425" cy="14478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это обязательства </a:t>
            </a:r>
            <a:r>
              <a:rPr lang="ru-RU" dirty="0" smtClean="0"/>
              <a:t>по возврату взятых в долг денежных </a:t>
            </a:r>
            <a:r>
              <a:rPr lang="ru-RU" dirty="0" smtClean="0"/>
              <a:t>средств</a:t>
            </a:r>
          </a:p>
          <a:p>
            <a:pPr algn="ctr">
              <a:buNone/>
            </a:pPr>
            <a:r>
              <a:rPr lang="ru-RU" b="1" dirty="0" smtClean="0"/>
              <a:t>Муниципальный долг Ровенского муниципального района по состоянию на 01.01.2026 отсутствует.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4114800" y="2185988"/>
          <a:ext cx="914400" cy="771525"/>
        </p:xfrm>
        <a:graphic>
          <a:graphicData uri="http://schemas.openxmlformats.org/presentationml/2006/ole">
            <p:oleObj spid="_x0000_s55300" name="Точечный рисунок" showAsIcon="1" r:id="rId4" imgW="914400" imgH="771480" progId="Paint.Picture">
              <p:embed/>
            </p:oleObj>
          </a:graphicData>
        </a:graphic>
      </p:graphicFrame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2114550"/>
            <a:ext cx="3114675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Ровенская районная администрация</a:t>
            </a:r>
          </a:p>
          <a:p>
            <a:pPr>
              <a:buNone/>
            </a:pPr>
            <a:r>
              <a:rPr lang="ru-RU" dirty="0" smtClean="0"/>
              <a:t>Ровенского муниципального района</a:t>
            </a:r>
          </a:p>
          <a:p>
            <a:pPr>
              <a:buNone/>
            </a:pPr>
            <a:r>
              <a:rPr lang="ru-RU" dirty="0" smtClean="0"/>
              <a:t>Саратовской области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Финансовое управление Ровенской                             </a:t>
            </a:r>
          </a:p>
          <a:p>
            <a:pPr>
              <a:buNone/>
            </a:pPr>
            <a:r>
              <a:rPr lang="ru-RU" dirty="0" smtClean="0"/>
              <a:t>районной администрации Ровенского</a:t>
            </a:r>
          </a:p>
          <a:p>
            <a:pPr>
              <a:buNone/>
            </a:pPr>
            <a:r>
              <a:rPr lang="ru-RU" dirty="0" smtClean="0"/>
              <a:t>муниципального района Саратовской области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Контактная информация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5000" y="1276350"/>
            <a:ext cx="2895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Адрес: 413270, Саратовская область, р.п. Ровное, ул. Советская д.28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8(84596) 2-11-43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Электронный адрес: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rovnoe2@mail.ru</a:t>
            </a:r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сайт: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http://rovnoe.sarmo.ru/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77899"/>
            <a:ext cx="230594" cy="8286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86400" y="3327618"/>
            <a:ext cx="327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Адрес: 413270, Саратовская область, р.п. Ровное, ул. Советская д.28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 8(84596) 2-20-67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Электронный адрес: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rovnoe@mail.ru</a:t>
            </a:r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535">
              <a:lnSpc>
                <a:spcPts val="2110"/>
              </a:lnSpc>
            </a:pPr>
            <a:fld id="{81D60167-4931-47E6-BA6A-407CBD079E47}" type="slidenum">
              <a:rPr spc="-50" dirty="0"/>
              <a:pPr marL="89535">
                <a:lnSpc>
                  <a:spcPts val="2110"/>
                </a:lnSpc>
              </a:pPr>
              <a:t>4</a:t>
            </a:fld>
            <a:endParaRPr spc="-50" dirty="0"/>
          </a:p>
        </p:txBody>
      </p:sp>
      <p:sp>
        <p:nvSpPr>
          <p:cNvPr id="28" name="TextBox 27"/>
          <p:cNvSpPr txBox="1"/>
          <p:nvPr/>
        </p:nvSpPr>
        <p:spPr>
          <a:xfrm>
            <a:off x="381000" y="36195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Основные этапы бюджетного процесса Ровенского муниципального района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9" name="Схема 28"/>
          <p:cNvGraphicFramePr/>
          <p:nvPr/>
        </p:nvGraphicFramePr>
        <p:xfrm>
          <a:off x="0" y="742950"/>
          <a:ext cx="8991600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0" name="Схема 29"/>
          <p:cNvGraphicFramePr/>
          <p:nvPr/>
        </p:nvGraphicFramePr>
        <p:xfrm>
          <a:off x="0" y="2876550"/>
          <a:ext cx="8839200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143000" y="361950"/>
            <a:ext cx="68580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Что такое бюджет?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" y="666751"/>
            <a:ext cx="798041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3492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900"/>
              <a:tabLst/>
              <a:defRPr/>
            </a:pPr>
            <a:r>
              <a:rPr kumimoji="0" lang="ru-RU" sz="1900" b="0" i="1" u="none" strike="noStrike" kern="0" cap="none" spc="0" normalizeH="0" baseline="0" noProof="0" dirty="0" smtClean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Times"/>
                <a:cs typeface="Times"/>
                <a:sym typeface="Times"/>
              </a:rPr>
              <a:t>Бюджет – это форма образования и расходования денежных средств, </a:t>
            </a:r>
          </a:p>
          <a:p>
            <a:pPr marL="457200" marR="0" lvl="0" indent="-3492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900"/>
              <a:tabLst/>
              <a:defRPr/>
            </a:pPr>
            <a:r>
              <a:rPr kumimoji="0" lang="ru-RU" sz="1900" b="0" i="1" u="none" strike="noStrike" kern="0" cap="none" spc="0" normalizeH="0" baseline="0" noProof="0" dirty="0" smtClean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Times"/>
                <a:cs typeface="Times"/>
                <a:sym typeface="Times"/>
              </a:rPr>
              <a:t>предназначенных для финансового обеспечения задач и функций </a:t>
            </a:r>
          </a:p>
          <a:p>
            <a:pPr marL="457200" marR="0" lvl="0" indent="-3492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900"/>
              <a:tabLst/>
              <a:defRPr/>
            </a:pPr>
            <a:r>
              <a:rPr kumimoji="0" lang="ru-RU" sz="1900" b="0" i="1" u="none" strike="noStrike" kern="0" cap="none" spc="0" normalizeH="0" baseline="0" noProof="0" dirty="0" smtClean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Times"/>
                <a:cs typeface="Times"/>
                <a:sym typeface="Times"/>
              </a:rPr>
              <a:t>государства и местного самоуправления. Районный бюджет – </a:t>
            </a:r>
          </a:p>
          <a:p>
            <a:pPr marL="457200" marR="0" lvl="0" indent="-34925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171717"/>
              </a:buClr>
              <a:buSzPts val="1900"/>
              <a:tabLst/>
              <a:defRPr/>
            </a:pPr>
            <a:r>
              <a:rPr kumimoji="0" lang="ru-RU" sz="1900" b="0" i="1" u="none" strike="noStrike" kern="0" cap="none" spc="0" normalizeH="0" baseline="0" noProof="0" dirty="0" smtClean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Times"/>
                <a:cs typeface="Times"/>
                <a:sym typeface="Times"/>
              </a:rPr>
              <a:t>это план доходов и расходов на определенный период.</a:t>
            </a:r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66950"/>
            <a:ext cx="224313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381000" y="188595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7030A0"/>
                </a:solidFill>
              </a:rPr>
              <a:t>Профицит</a:t>
            </a:r>
            <a:r>
              <a:rPr lang="ru-RU" dirty="0" smtClean="0">
                <a:solidFill>
                  <a:srgbClr val="7030A0"/>
                </a:solidFill>
              </a:rPr>
              <a:t> бюджета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66950"/>
            <a:ext cx="221932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5486400" y="188595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Дефицит бюджета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2724150"/>
            <a:ext cx="23590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" name="Объект 34"/>
          <p:cNvGraphicFramePr>
            <a:graphicFrameLocks/>
          </p:cNvGraphicFramePr>
          <p:nvPr/>
        </p:nvGraphicFramePr>
        <p:xfrm>
          <a:off x="1524000" y="539750"/>
          <a:ext cx="6096000" cy="4064000"/>
        </p:xfrm>
        <a:graphic>
          <a:graphicData uri="http://schemas.openxmlformats.org/presentationml/2006/ole">
            <p:oleObj spid="_x0000_s1031" name="Точечный рисунок" r:id="rId6" imgW="0" imgH="0" progId="Paint.Picture">
              <p:embed/>
            </p:oleObj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1219200" y="4171950"/>
            <a:ext cx="662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Сбалансированность бюджета – основополагающее требование, предъявляемое к органам, составляющим и утверждающим бюджет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6172200" y="666750"/>
            <a:ext cx="2819400" cy="25908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Доходы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бюджета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28600" y="438150"/>
            <a:ext cx="6629400" cy="381000"/>
          </a:xfrm>
          <a:prstGeom prst="rightArrow">
            <a:avLst>
              <a:gd name="adj1" fmla="val 87838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Безвозмездные поступления</a:t>
            </a: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819150"/>
            <a:ext cx="266700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Поступающие </a:t>
            </a:r>
            <a:r>
              <a:rPr lang="ru-RU" sz="1050" dirty="0" smtClean="0"/>
              <a:t>в бюджет </a:t>
            </a:r>
            <a:r>
              <a:rPr lang="ru-RU" sz="1050" dirty="0"/>
              <a:t>денежные</a:t>
            </a:r>
          </a:p>
          <a:p>
            <a:r>
              <a:rPr lang="ru-RU" sz="1050" dirty="0"/>
              <a:t>средства из </a:t>
            </a:r>
            <a:r>
              <a:rPr lang="ru-RU" sz="1050" dirty="0" smtClean="0"/>
              <a:t>других бюджетов бюджетной системы </a:t>
            </a:r>
            <a:r>
              <a:rPr lang="ru-RU" sz="1050" dirty="0"/>
              <a:t>РФ (дотации,</a:t>
            </a:r>
          </a:p>
          <a:p>
            <a:r>
              <a:rPr lang="ru-RU" sz="1050" dirty="0"/>
              <a:t>субсидии, субвенции</a:t>
            </a:r>
            <a:r>
              <a:rPr lang="ru-RU" sz="1050" dirty="0" smtClean="0"/>
              <a:t>, иные  межбюджетные трансферты</a:t>
            </a:r>
            <a:r>
              <a:rPr lang="ru-RU" sz="1050" dirty="0"/>
              <a:t>),</a:t>
            </a:r>
          </a:p>
          <a:p>
            <a:r>
              <a:rPr lang="ru-RU" sz="1050" dirty="0"/>
              <a:t>а так же </a:t>
            </a:r>
            <a:r>
              <a:rPr lang="ru-RU" sz="1050" dirty="0" smtClean="0"/>
              <a:t>перечисления от </a:t>
            </a:r>
            <a:r>
              <a:rPr lang="ru-RU" sz="1050" dirty="0"/>
              <a:t>физических и</a:t>
            </a:r>
          </a:p>
          <a:p>
            <a:r>
              <a:rPr lang="ru-RU" sz="1050" dirty="0"/>
              <a:t>юридических </a:t>
            </a:r>
            <a:r>
              <a:rPr lang="ru-RU" sz="1050" dirty="0" smtClean="0"/>
              <a:t>лиц</a:t>
            </a:r>
          </a:p>
          <a:p>
            <a:endParaRPr lang="ru-RU" sz="1050" dirty="0"/>
          </a:p>
          <a:p>
            <a:r>
              <a:rPr lang="ru-RU" sz="1050" b="1" dirty="0"/>
              <a:t>Дотации </a:t>
            </a:r>
            <a:r>
              <a:rPr lang="ru-RU" sz="1050" dirty="0"/>
              <a:t>– денежная помощь</a:t>
            </a:r>
          </a:p>
          <a:p>
            <a:r>
              <a:rPr lang="ru-RU" sz="1050" dirty="0"/>
              <a:t>со стороны бюджета другого</a:t>
            </a:r>
          </a:p>
          <a:p>
            <a:r>
              <a:rPr lang="ru-RU" sz="1050" dirty="0"/>
              <a:t>уровня, предоставляемая на</a:t>
            </a:r>
          </a:p>
          <a:p>
            <a:r>
              <a:rPr lang="ru-RU" sz="1050" dirty="0"/>
              <a:t>безвозмездной и</a:t>
            </a:r>
          </a:p>
          <a:p>
            <a:r>
              <a:rPr lang="ru-RU" sz="1050" dirty="0"/>
              <a:t>безвозвратной основе</a:t>
            </a:r>
          </a:p>
          <a:p>
            <a:endParaRPr lang="ru-RU" sz="1050" dirty="0" smtClean="0"/>
          </a:p>
          <a:p>
            <a:r>
              <a:rPr lang="ru-RU" sz="1050" b="1" dirty="0"/>
              <a:t>Субсидии - </a:t>
            </a:r>
            <a:r>
              <a:rPr lang="ru-RU" sz="1050" dirty="0"/>
              <a:t>межбюджетные</a:t>
            </a:r>
          </a:p>
          <a:p>
            <a:r>
              <a:rPr lang="ru-RU" sz="1050" dirty="0"/>
              <a:t>трансферты предоставляемые</a:t>
            </a:r>
          </a:p>
          <a:p>
            <a:r>
              <a:rPr lang="ru-RU" sz="1050" dirty="0"/>
              <a:t>бюджету другого уровня на</a:t>
            </a:r>
          </a:p>
          <a:p>
            <a:r>
              <a:rPr lang="ru-RU" sz="1050" dirty="0"/>
              <a:t>условиях долевого</a:t>
            </a:r>
          </a:p>
          <a:p>
            <a:r>
              <a:rPr lang="ru-RU" sz="1050" dirty="0"/>
              <a:t>финансирования расходов</a:t>
            </a:r>
          </a:p>
          <a:p>
            <a:endParaRPr lang="ru-RU" sz="1050" dirty="0" smtClean="0"/>
          </a:p>
          <a:p>
            <a:r>
              <a:rPr lang="ru-RU" sz="1050" b="1" dirty="0"/>
              <a:t>Субвенции </a:t>
            </a:r>
            <a:r>
              <a:rPr lang="ru-RU" sz="1050" dirty="0"/>
              <a:t>- межбюджетные</a:t>
            </a:r>
          </a:p>
          <a:p>
            <a:r>
              <a:rPr lang="ru-RU" sz="1050" dirty="0"/>
              <a:t>трансферты, предоставляемые</a:t>
            </a:r>
          </a:p>
          <a:p>
            <a:r>
              <a:rPr lang="ru-RU" sz="1050" dirty="0"/>
              <a:t>местным бюджетам на</a:t>
            </a:r>
          </a:p>
          <a:p>
            <a:r>
              <a:rPr lang="ru-RU" sz="1050" dirty="0"/>
              <a:t>исполнение переданных</a:t>
            </a:r>
          </a:p>
          <a:p>
            <a:r>
              <a:rPr lang="ru-RU" sz="1050" dirty="0"/>
              <a:t>государственных полномочий</a:t>
            </a:r>
          </a:p>
          <a:p>
            <a:endParaRPr lang="ru-RU" sz="1050" dirty="0" smtClean="0"/>
          </a:p>
          <a:p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667000" y="1123950"/>
            <a:ext cx="3657600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Налоговые доходы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19400" y="1504950"/>
            <a:ext cx="26670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Доходы от уплаты</a:t>
            </a:r>
          </a:p>
          <a:p>
            <a:r>
              <a:rPr lang="ru-RU" sz="1100" dirty="0"/>
              <a:t>налогов, установленных</a:t>
            </a:r>
          </a:p>
          <a:p>
            <a:r>
              <a:rPr lang="ru-RU" sz="1100" dirty="0"/>
              <a:t>НК РФ:</a:t>
            </a:r>
          </a:p>
          <a:p>
            <a:r>
              <a:rPr lang="ru-RU" sz="1100" dirty="0"/>
              <a:t>- специальные налоговые</a:t>
            </a:r>
          </a:p>
          <a:p>
            <a:r>
              <a:rPr lang="ru-RU" sz="1100" dirty="0"/>
              <a:t>режимы;</a:t>
            </a:r>
          </a:p>
          <a:p>
            <a:r>
              <a:rPr lang="ru-RU" sz="1100" dirty="0"/>
              <a:t>- налог на доходы</a:t>
            </a:r>
          </a:p>
          <a:p>
            <a:r>
              <a:rPr lang="ru-RU" sz="1100" dirty="0"/>
              <a:t>физических лиц;</a:t>
            </a:r>
          </a:p>
          <a:p>
            <a:r>
              <a:rPr lang="ru-RU" sz="1100" dirty="0"/>
              <a:t>- налоги на совокупный</a:t>
            </a:r>
          </a:p>
          <a:p>
            <a:r>
              <a:rPr lang="ru-RU" sz="1100" dirty="0"/>
              <a:t>доход;</a:t>
            </a:r>
          </a:p>
          <a:p>
            <a:r>
              <a:rPr lang="ru-RU" sz="1100" dirty="0"/>
              <a:t>Государственная пошлина</a:t>
            </a:r>
          </a:p>
          <a:p>
            <a:r>
              <a:rPr lang="ru-RU" sz="1100" dirty="0"/>
              <a:t>и другие</a:t>
            </a:r>
          </a:p>
        </p:txBody>
      </p:sp>
      <p:sp>
        <p:nvSpPr>
          <p:cNvPr id="17" name="Стрелка вправо 16"/>
          <p:cNvSpPr/>
          <p:nvPr/>
        </p:nvSpPr>
        <p:spPr>
          <a:xfrm>
            <a:off x="4800600" y="3028950"/>
            <a:ext cx="2209800" cy="4572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70C0"/>
                </a:solidFill>
              </a:rPr>
              <a:t>Неналоговые доходы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24400" y="3486149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Доходы </a:t>
            </a:r>
            <a:r>
              <a:rPr lang="ru-RU" sz="1200" dirty="0" smtClean="0"/>
              <a:t>от использования</a:t>
            </a:r>
            <a:endParaRPr lang="ru-RU" sz="1200" dirty="0"/>
          </a:p>
          <a:p>
            <a:r>
              <a:rPr lang="ru-RU" sz="1200" dirty="0"/>
              <a:t>имущества</a:t>
            </a:r>
            <a:r>
              <a:rPr lang="ru-RU" sz="1200" dirty="0" smtClean="0"/>
              <a:t>, находящегося в муниципальной</a:t>
            </a:r>
            <a:endParaRPr lang="ru-RU" sz="1200" dirty="0"/>
          </a:p>
          <a:p>
            <a:r>
              <a:rPr lang="ru-RU" sz="1200" dirty="0"/>
              <a:t>собственности</a:t>
            </a:r>
            <a:r>
              <a:rPr lang="ru-RU" sz="1200" dirty="0" smtClean="0"/>
              <a:t>, плата </a:t>
            </a:r>
            <a:r>
              <a:rPr lang="ru-RU" sz="1200" dirty="0"/>
              <a:t>за </a:t>
            </a:r>
            <a:r>
              <a:rPr lang="ru-RU" sz="1200" dirty="0" smtClean="0"/>
              <a:t>негативное воздействие на окружающую </a:t>
            </a:r>
            <a:r>
              <a:rPr lang="ru-RU" sz="1200" dirty="0"/>
              <a:t>среду</a:t>
            </a:r>
            <a:r>
              <a:rPr lang="ru-RU" sz="1200" dirty="0" smtClean="0"/>
              <a:t>, доходы </a:t>
            </a:r>
            <a:r>
              <a:rPr lang="ru-RU" sz="1200" dirty="0"/>
              <a:t>от продажи</a:t>
            </a:r>
          </a:p>
          <a:p>
            <a:r>
              <a:rPr lang="ru-RU" sz="1200" dirty="0"/>
              <a:t>материальных </a:t>
            </a:r>
            <a:r>
              <a:rPr lang="ru-RU" sz="1200" dirty="0" smtClean="0"/>
              <a:t>и нематериальных</a:t>
            </a:r>
            <a:endParaRPr lang="ru-RU" sz="1200" dirty="0"/>
          </a:p>
          <a:p>
            <a:r>
              <a:rPr lang="ru-RU" sz="1200" dirty="0"/>
              <a:t>активов, штрафы</a:t>
            </a:r>
            <a:r>
              <a:rPr lang="ru-RU" sz="1200" dirty="0" smtClean="0"/>
              <a:t>, санкции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19200" y="36195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Виды межбюджетных трансфертов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90600" y="1352550"/>
            <a:ext cx="2362200" cy="3352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Дотации </a:t>
            </a:r>
            <a:endParaRPr lang="ru-RU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от лат. «</a:t>
            </a:r>
            <a:r>
              <a:rPr lang="en-US" dirty="0" err="1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Dotatio</a:t>
            </a:r>
            <a:r>
              <a:rPr lang="ru-RU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» –дар, пожертвование</a:t>
            </a:r>
            <a:r>
              <a:rPr lang="ru-RU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algn="ctr"/>
            <a:r>
              <a:rPr lang="ru-RU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Предоставляются без определения конкретной цели их использования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33800" y="1352550"/>
            <a:ext cx="2438400" cy="3352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Субвенции </a:t>
            </a:r>
            <a:endParaRPr lang="ru-RU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от лат.</a:t>
            </a:r>
            <a:r>
              <a:rPr lang="en-US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Subveire</a:t>
            </a:r>
            <a:r>
              <a:rPr lang="ru-RU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»</a:t>
            </a:r>
          </a:p>
          <a:p>
            <a:pPr algn="ctr"/>
            <a:r>
              <a:rPr lang="ru-RU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– приходить на помощь</a:t>
            </a:r>
          </a:p>
          <a:p>
            <a:pPr algn="ctr"/>
            <a:r>
              <a:rPr lang="ru-RU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Предоставляются на </a:t>
            </a:r>
            <a:r>
              <a:rPr lang="ru-RU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финансирование</a:t>
            </a:r>
            <a:endParaRPr lang="ru-RU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ru-RU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«переданных» другим публично-правовым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о</a:t>
            </a:r>
            <a:r>
              <a:rPr lang="en-US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бразованиям</a:t>
            </a:r>
            <a:r>
              <a:rPr lang="en-US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полномочий</a:t>
            </a:r>
            <a:endParaRPr lang="ru-RU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53200" y="1352550"/>
            <a:ext cx="2362200" cy="3352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Субсидии </a:t>
            </a:r>
            <a:endParaRPr lang="ru-RU" dirty="0" smtClean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от лат.</a:t>
            </a:r>
          </a:p>
          <a:p>
            <a:pPr algn="ctr"/>
            <a:r>
              <a:rPr lang="ru-RU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«</a:t>
            </a:r>
            <a:r>
              <a:rPr lang="en-US" dirty="0" err="1">
                <a:solidFill>
                  <a:srgbClr val="00B050"/>
                </a:solidFill>
                <a:latin typeface="+mn-lt"/>
                <a:ea typeface="+mn-ea"/>
                <a:cs typeface="+mn-cs"/>
              </a:rPr>
              <a:t>Subsidium</a:t>
            </a:r>
            <a:r>
              <a:rPr lang="ru-RU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» - поддержка</a:t>
            </a:r>
          </a:p>
          <a:p>
            <a:pPr algn="ctr"/>
            <a:r>
              <a:rPr lang="ru-RU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Предоставляются на условиях долевого</a:t>
            </a:r>
          </a:p>
          <a:p>
            <a:pPr algn="ctr"/>
            <a:r>
              <a:rPr lang="ru-RU" dirty="0" err="1">
                <a:solidFill>
                  <a:srgbClr val="00B050"/>
                </a:solidFill>
                <a:latin typeface="+mn-lt"/>
                <a:ea typeface="+mn-ea"/>
                <a:cs typeface="+mn-cs"/>
              </a:rPr>
              <a:t>софинансирования</a:t>
            </a:r>
            <a:r>
              <a:rPr lang="ru-RU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расходов других бюджетов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1905000" y="895350"/>
            <a:ext cx="484632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648200" y="895350"/>
            <a:ext cx="484632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467600" y="895350"/>
            <a:ext cx="484632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1555" y="3218052"/>
            <a:ext cx="2592705" cy="243204"/>
          </a:xfrm>
          <a:custGeom>
            <a:avLst/>
            <a:gdLst/>
            <a:ahLst/>
            <a:cxnLst/>
            <a:rect l="l" t="t" r="r" b="b"/>
            <a:pathLst>
              <a:path w="2592705" h="243204">
                <a:moveTo>
                  <a:pt x="0" y="0"/>
                </a:moveTo>
                <a:lnTo>
                  <a:pt x="1619961" y="0"/>
                </a:lnTo>
                <a:lnTo>
                  <a:pt x="1619961" y="242824"/>
                </a:lnTo>
                <a:lnTo>
                  <a:pt x="2592273" y="242824"/>
                </a:lnTo>
              </a:path>
            </a:pathLst>
          </a:custGeom>
          <a:ln w="12700">
            <a:solidFill>
              <a:srgbClr val="0034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559031" y="1060650"/>
            <a:ext cx="3815860" cy="3817546"/>
            <a:chOff x="2559031" y="1060650"/>
            <a:chExt cx="3815860" cy="3817546"/>
          </a:xfrm>
        </p:grpSpPr>
        <p:sp>
          <p:nvSpPr>
            <p:cNvPr id="4" name="object 4"/>
            <p:cNvSpPr/>
            <p:nvPr/>
          </p:nvSpPr>
          <p:spPr>
            <a:xfrm>
              <a:off x="3272027" y="1066418"/>
              <a:ext cx="1191260" cy="1887220"/>
            </a:xfrm>
            <a:custGeom>
              <a:avLst/>
              <a:gdLst/>
              <a:ahLst/>
              <a:cxnLst/>
              <a:rect l="l" t="t" r="r" b="b"/>
              <a:pathLst>
                <a:path w="1191260" h="1887220">
                  <a:moveTo>
                    <a:pt x="1049655" y="0"/>
                  </a:moveTo>
                  <a:lnTo>
                    <a:pt x="999666" y="4403"/>
                  </a:lnTo>
                  <a:lnTo>
                    <a:pt x="949904" y="10119"/>
                  </a:lnTo>
                  <a:lnTo>
                    <a:pt x="900391" y="17138"/>
                  </a:lnTo>
                  <a:lnTo>
                    <a:pt x="851153" y="25451"/>
                  </a:lnTo>
                  <a:lnTo>
                    <a:pt x="802214" y="35048"/>
                  </a:lnTo>
                  <a:lnTo>
                    <a:pt x="753598" y="45919"/>
                  </a:lnTo>
                  <a:lnTo>
                    <a:pt x="705328" y="58055"/>
                  </a:lnTo>
                  <a:lnTo>
                    <a:pt x="657430" y="71447"/>
                  </a:lnTo>
                  <a:lnTo>
                    <a:pt x="609928" y="86084"/>
                  </a:lnTo>
                  <a:lnTo>
                    <a:pt x="562845" y="101957"/>
                  </a:lnTo>
                  <a:lnTo>
                    <a:pt x="516206" y="119056"/>
                  </a:lnTo>
                  <a:lnTo>
                    <a:pt x="470036" y="137373"/>
                  </a:lnTo>
                  <a:lnTo>
                    <a:pt x="424358" y="156897"/>
                  </a:lnTo>
                  <a:lnTo>
                    <a:pt x="379197" y="177619"/>
                  </a:lnTo>
                  <a:lnTo>
                    <a:pt x="334577" y="199528"/>
                  </a:lnTo>
                  <a:lnTo>
                    <a:pt x="290522" y="222617"/>
                  </a:lnTo>
                  <a:lnTo>
                    <a:pt x="247056" y="246875"/>
                  </a:lnTo>
                  <a:lnTo>
                    <a:pt x="204205" y="272291"/>
                  </a:lnTo>
                  <a:lnTo>
                    <a:pt x="161991" y="298858"/>
                  </a:lnTo>
                  <a:lnTo>
                    <a:pt x="120439" y="326565"/>
                  </a:lnTo>
                  <a:lnTo>
                    <a:pt x="79574" y="355403"/>
                  </a:lnTo>
                  <a:lnTo>
                    <a:pt x="39419" y="385362"/>
                  </a:lnTo>
                  <a:lnTo>
                    <a:pt x="0" y="416432"/>
                  </a:lnTo>
                  <a:lnTo>
                    <a:pt x="1190879" y="1886838"/>
                  </a:lnTo>
                  <a:lnTo>
                    <a:pt x="1049655" y="0"/>
                  </a:lnTo>
                  <a:close/>
                </a:path>
              </a:pathLst>
            </a:custGeom>
            <a:solidFill>
              <a:srgbClr val="3DAC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34128" y="1060650"/>
              <a:ext cx="1303655" cy="1892300"/>
            </a:xfrm>
            <a:custGeom>
              <a:avLst/>
              <a:gdLst/>
              <a:ahLst/>
              <a:cxnLst/>
              <a:rect l="l" t="t" r="r" b="b"/>
              <a:pathLst>
                <a:path w="1303654" h="1892300">
                  <a:moveTo>
                    <a:pt x="150307" y="0"/>
                  </a:moveTo>
                  <a:lnTo>
                    <a:pt x="100275" y="423"/>
                  </a:lnTo>
                  <a:lnTo>
                    <a:pt x="50164" y="2174"/>
                  </a:lnTo>
                  <a:lnTo>
                    <a:pt x="0" y="5260"/>
                  </a:lnTo>
                  <a:lnTo>
                    <a:pt x="141224" y="1892099"/>
                  </a:lnTo>
                  <a:lnTo>
                    <a:pt x="1303528" y="399087"/>
                  </a:lnTo>
                  <a:lnTo>
                    <a:pt x="1263466" y="368739"/>
                  </a:lnTo>
                  <a:lnTo>
                    <a:pt x="1222711" y="339534"/>
                  </a:lnTo>
                  <a:lnTo>
                    <a:pt x="1181285" y="311478"/>
                  </a:lnTo>
                  <a:lnTo>
                    <a:pt x="1139214" y="284578"/>
                  </a:lnTo>
                  <a:lnTo>
                    <a:pt x="1096522" y="258842"/>
                  </a:lnTo>
                  <a:lnTo>
                    <a:pt x="1053235" y="234278"/>
                  </a:lnTo>
                  <a:lnTo>
                    <a:pt x="1009376" y="210892"/>
                  </a:lnTo>
                  <a:lnTo>
                    <a:pt x="964970" y="188693"/>
                  </a:lnTo>
                  <a:lnTo>
                    <a:pt x="920042" y="167687"/>
                  </a:lnTo>
                  <a:lnTo>
                    <a:pt x="874617" y="147883"/>
                  </a:lnTo>
                  <a:lnTo>
                    <a:pt x="828719" y="129287"/>
                  </a:lnTo>
                  <a:lnTo>
                    <a:pt x="782373" y="111907"/>
                  </a:lnTo>
                  <a:lnTo>
                    <a:pt x="735603" y="95750"/>
                  </a:lnTo>
                  <a:lnTo>
                    <a:pt x="688435" y="80825"/>
                  </a:lnTo>
                  <a:lnTo>
                    <a:pt x="640892" y="67137"/>
                  </a:lnTo>
                  <a:lnTo>
                    <a:pt x="593000" y="54695"/>
                  </a:lnTo>
                  <a:lnTo>
                    <a:pt x="544783" y="43506"/>
                  </a:lnTo>
                  <a:lnTo>
                    <a:pt x="496265" y="33578"/>
                  </a:lnTo>
                  <a:lnTo>
                    <a:pt x="447472" y="24918"/>
                  </a:lnTo>
                  <a:lnTo>
                    <a:pt x="398428" y="17533"/>
                  </a:lnTo>
                  <a:lnTo>
                    <a:pt x="349158" y="11431"/>
                  </a:lnTo>
                  <a:lnTo>
                    <a:pt x="299686" y="6619"/>
                  </a:lnTo>
                  <a:lnTo>
                    <a:pt x="250037" y="3105"/>
                  </a:lnTo>
                  <a:lnTo>
                    <a:pt x="200236" y="896"/>
                  </a:lnTo>
                  <a:lnTo>
                    <a:pt x="150307" y="0"/>
                  </a:lnTo>
                  <a:close/>
                </a:path>
              </a:pathLst>
            </a:custGeom>
            <a:solidFill>
              <a:srgbClr val="004F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94126" y="1492376"/>
              <a:ext cx="3580765" cy="3385820"/>
            </a:xfrm>
            <a:custGeom>
              <a:avLst/>
              <a:gdLst/>
              <a:ahLst/>
              <a:cxnLst/>
              <a:rect l="l" t="t" r="r" b="b"/>
              <a:pathLst>
                <a:path w="3580765" h="3385820">
                  <a:moveTo>
                    <a:pt x="2850134" y="0"/>
                  </a:moveTo>
                  <a:lnTo>
                    <a:pt x="1687702" y="1493139"/>
                  </a:lnTo>
                  <a:lnTo>
                    <a:pt x="0" y="2348738"/>
                  </a:lnTo>
                  <a:lnTo>
                    <a:pt x="22280" y="2391359"/>
                  </a:lnTo>
                  <a:lnTo>
                    <a:pt x="45488" y="2433180"/>
                  </a:lnTo>
                  <a:lnTo>
                    <a:pt x="69603" y="2474194"/>
                  </a:lnTo>
                  <a:lnTo>
                    <a:pt x="94607" y="2514394"/>
                  </a:lnTo>
                  <a:lnTo>
                    <a:pt x="120481" y="2553775"/>
                  </a:lnTo>
                  <a:lnTo>
                    <a:pt x="147205" y="2592330"/>
                  </a:lnTo>
                  <a:lnTo>
                    <a:pt x="174761" y="2630053"/>
                  </a:lnTo>
                  <a:lnTo>
                    <a:pt x="203130" y="2666937"/>
                  </a:lnTo>
                  <a:lnTo>
                    <a:pt x="232292" y="2702977"/>
                  </a:lnTo>
                  <a:lnTo>
                    <a:pt x="262228" y="2738166"/>
                  </a:lnTo>
                  <a:lnTo>
                    <a:pt x="292920" y="2772498"/>
                  </a:lnTo>
                  <a:lnTo>
                    <a:pt x="324347" y="2805966"/>
                  </a:lnTo>
                  <a:lnTo>
                    <a:pt x="356493" y="2838566"/>
                  </a:lnTo>
                  <a:lnTo>
                    <a:pt x="389336" y="2870289"/>
                  </a:lnTo>
                  <a:lnTo>
                    <a:pt x="422858" y="2901130"/>
                  </a:lnTo>
                  <a:lnTo>
                    <a:pt x="457040" y="2931084"/>
                  </a:lnTo>
                  <a:lnTo>
                    <a:pt x="491863" y="2960142"/>
                  </a:lnTo>
                  <a:lnTo>
                    <a:pt x="527308" y="2988300"/>
                  </a:lnTo>
                  <a:lnTo>
                    <a:pt x="563356" y="3015551"/>
                  </a:lnTo>
                  <a:lnTo>
                    <a:pt x="599988" y="3041889"/>
                  </a:lnTo>
                  <a:lnTo>
                    <a:pt x="637184" y="3067307"/>
                  </a:lnTo>
                  <a:lnTo>
                    <a:pt x="674926" y="3091800"/>
                  </a:lnTo>
                  <a:lnTo>
                    <a:pt x="713194" y="3115361"/>
                  </a:lnTo>
                  <a:lnTo>
                    <a:pt x="751970" y="3137984"/>
                  </a:lnTo>
                  <a:lnTo>
                    <a:pt x="791234" y="3159662"/>
                  </a:lnTo>
                  <a:lnTo>
                    <a:pt x="830968" y="3180390"/>
                  </a:lnTo>
                  <a:lnTo>
                    <a:pt x="871151" y="3200161"/>
                  </a:lnTo>
                  <a:lnTo>
                    <a:pt x="911766" y="3218968"/>
                  </a:lnTo>
                  <a:lnTo>
                    <a:pt x="952794" y="3236807"/>
                  </a:lnTo>
                  <a:lnTo>
                    <a:pt x="994214" y="3253670"/>
                  </a:lnTo>
                  <a:lnTo>
                    <a:pt x="1036008" y="3269551"/>
                  </a:lnTo>
                  <a:lnTo>
                    <a:pt x="1078157" y="3284444"/>
                  </a:lnTo>
                  <a:lnTo>
                    <a:pt x="1120642" y="3298343"/>
                  </a:lnTo>
                  <a:lnTo>
                    <a:pt x="1163444" y="3311241"/>
                  </a:lnTo>
                  <a:lnTo>
                    <a:pt x="1206544" y="3323133"/>
                  </a:lnTo>
                  <a:lnTo>
                    <a:pt x="1249922" y="3334011"/>
                  </a:lnTo>
                  <a:lnTo>
                    <a:pt x="1293560" y="3343871"/>
                  </a:lnTo>
                  <a:lnTo>
                    <a:pt x="1337439" y="3352704"/>
                  </a:lnTo>
                  <a:lnTo>
                    <a:pt x="1381539" y="3360507"/>
                  </a:lnTo>
                  <a:lnTo>
                    <a:pt x="1425842" y="3367271"/>
                  </a:lnTo>
                  <a:lnTo>
                    <a:pt x="1470327" y="3372991"/>
                  </a:lnTo>
                  <a:lnTo>
                    <a:pt x="1514977" y="3377660"/>
                  </a:lnTo>
                  <a:lnTo>
                    <a:pt x="1559773" y="3381273"/>
                  </a:lnTo>
                  <a:lnTo>
                    <a:pt x="1604694" y="3383824"/>
                  </a:lnTo>
                  <a:lnTo>
                    <a:pt x="1649723" y="3385305"/>
                  </a:lnTo>
                  <a:lnTo>
                    <a:pt x="1694840" y="3385710"/>
                  </a:lnTo>
                  <a:lnTo>
                    <a:pt x="1740025" y="3385034"/>
                  </a:lnTo>
                  <a:lnTo>
                    <a:pt x="1785261" y="3383270"/>
                  </a:lnTo>
                  <a:lnTo>
                    <a:pt x="1830527" y="3380413"/>
                  </a:lnTo>
                  <a:lnTo>
                    <a:pt x="1875806" y="3376454"/>
                  </a:lnTo>
                  <a:lnTo>
                    <a:pt x="1921077" y="3371390"/>
                  </a:lnTo>
                  <a:lnTo>
                    <a:pt x="1966321" y="3365212"/>
                  </a:lnTo>
                  <a:lnTo>
                    <a:pt x="2011520" y="3357916"/>
                  </a:lnTo>
                  <a:lnTo>
                    <a:pt x="2056655" y="3349494"/>
                  </a:lnTo>
                  <a:lnTo>
                    <a:pt x="2101706" y="3339941"/>
                  </a:lnTo>
                  <a:lnTo>
                    <a:pt x="2146655" y="3329250"/>
                  </a:lnTo>
                  <a:lnTo>
                    <a:pt x="2191482" y="3317415"/>
                  </a:lnTo>
                  <a:lnTo>
                    <a:pt x="2236168" y="3304429"/>
                  </a:lnTo>
                  <a:lnTo>
                    <a:pt x="2280694" y="3290288"/>
                  </a:lnTo>
                  <a:lnTo>
                    <a:pt x="2325042" y="3274984"/>
                  </a:lnTo>
                  <a:lnTo>
                    <a:pt x="2369191" y="3258510"/>
                  </a:lnTo>
                  <a:lnTo>
                    <a:pt x="2413124" y="3240862"/>
                  </a:lnTo>
                  <a:lnTo>
                    <a:pt x="2456820" y="3222032"/>
                  </a:lnTo>
                  <a:lnTo>
                    <a:pt x="2500261" y="3202015"/>
                  </a:lnTo>
                  <a:lnTo>
                    <a:pt x="2543429" y="3180803"/>
                  </a:lnTo>
                  <a:lnTo>
                    <a:pt x="2586048" y="3158523"/>
                  </a:lnTo>
                  <a:lnTo>
                    <a:pt x="2627867" y="3135317"/>
                  </a:lnTo>
                  <a:lnTo>
                    <a:pt x="2668878" y="3111202"/>
                  </a:lnTo>
                  <a:lnTo>
                    <a:pt x="2709076" y="3086198"/>
                  </a:lnTo>
                  <a:lnTo>
                    <a:pt x="2748455" y="3060325"/>
                  </a:lnTo>
                  <a:lnTo>
                    <a:pt x="2787007" y="3033602"/>
                  </a:lnTo>
                  <a:lnTo>
                    <a:pt x="2824728" y="3006046"/>
                  </a:lnTo>
                  <a:lnTo>
                    <a:pt x="2861610" y="2977679"/>
                  </a:lnTo>
                  <a:lnTo>
                    <a:pt x="2897648" y="2948518"/>
                  </a:lnTo>
                  <a:lnTo>
                    <a:pt x="2932835" y="2918582"/>
                  </a:lnTo>
                  <a:lnTo>
                    <a:pt x="2967165" y="2887891"/>
                  </a:lnTo>
                  <a:lnTo>
                    <a:pt x="3000632" y="2856464"/>
                  </a:lnTo>
                  <a:lnTo>
                    <a:pt x="3033229" y="2824320"/>
                  </a:lnTo>
                  <a:lnTo>
                    <a:pt x="3064950" y="2791478"/>
                  </a:lnTo>
                  <a:lnTo>
                    <a:pt x="3095790" y="2757957"/>
                  </a:lnTo>
                  <a:lnTo>
                    <a:pt x="3125741" y="2723776"/>
                  </a:lnTo>
                  <a:lnTo>
                    <a:pt x="3154798" y="2688954"/>
                  </a:lnTo>
                  <a:lnTo>
                    <a:pt x="3182954" y="2653510"/>
                  </a:lnTo>
                  <a:lnTo>
                    <a:pt x="3210203" y="2617463"/>
                  </a:lnTo>
                  <a:lnTo>
                    <a:pt x="3236540" y="2580833"/>
                  </a:lnTo>
                  <a:lnTo>
                    <a:pt x="3261956" y="2543638"/>
                  </a:lnTo>
                  <a:lnTo>
                    <a:pt x="3286447" y="2505898"/>
                  </a:lnTo>
                  <a:lnTo>
                    <a:pt x="3310007" y="2467631"/>
                  </a:lnTo>
                  <a:lnTo>
                    <a:pt x="3332628" y="2428857"/>
                  </a:lnTo>
                  <a:lnTo>
                    <a:pt x="3354304" y="2389594"/>
                  </a:lnTo>
                  <a:lnTo>
                    <a:pt x="3375031" y="2349862"/>
                  </a:lnTo>
                  <a:lnTo>
                    <a:pt x="3394800" y="2309680"/>
                  </a:lnTo>
                  <a:lnTo>
                    <a:pt x="3413606" y="2269067"/>
                  </a:lnTo>
                  <a:lnTo>
                    <a:pt x="3431443" y="2228042"/>
                  </a:lnTo>
                  <a:lnTo>
                    <a:pt x="3448305" y="2186623"/>
                  </a:lnTo>
                  <a:lnTo>
                    <a:pt x="3464184" y="2144831"/>
                  </a:lnTo>
                  <a:lnTo>
                    <a:pt x="3479076" y="2102684"/>
                  </a:lnTo>
                  <a:lnTo>
                    <a:pt x="3492974" y="2060201"/>
                  </a:lnTo>
                  <a:lnTo>
                    <a:pt x="3505871" y="2017402"/>
                  </a:lnTo>
                  <a:lnTo>
                    <a:pt x="3517761" y="1974304"/>
                  </a:lnTo>
                  <a:lnTo>
                    <a:pt x="3528638" y="1930928"/>
                  </a:lnTo>
                  <a:lnTo>
                    <a:pt x="3538496" y="1887293"/>
                  </a:lnTo>
                  <a:lnTo>
                    <a:pt x="3547329" y="1843417"/>
                  </a:lnTo>
                  <a:lnTo>
                    <a:pt x="3555130" y="1799320"/>
                  </a:lnTo>
                  <a:lnTo>
                    <a:pt x="3561893" y="1755020"/>
                  </a:lnTo>
                  <a:lnTo>
                    <a:pt x="3567612" y="1710537"/>
                  </a:lnTo>
                  <a:lnTo>
                    <a:pt x="3572280" y="1665890"/>
                  </a:lnTo>
                  <a:lnTo>
                    <a:pt x="3575892" y="1621098"/>
                  </a:lnTo>
                  <a:lnTo>
                    <a:pt x="3578441" y="1576179"/>
                  </a:lnTo>
                  <a:lnTo>
                    <a:pt x="3579921" y="1531154"/>
                  </a:lnTo>
                  <a:lnTo>
                    <a:pt x="3580326" y="1486041"/>
                  </a:lnTo>
                  <a:lnTo>
                    <a:pt x="3579649" y="1440859"/>
                  </a:lnTo>
                  <a:lnTo>
                    <a:pt x="3577884" y="1395627"/>
                  </a:lnTo>
                  <a:lnTo>
                    <a:pt x="3575026" y="1350364"/>
                  </a:lnTo>
                  <a:lnTo>
                    <a:pt x="3571067" y="1305090"/>
                  </a:lnTo>
                  <a:lnTo>
                    <a:pt x="3566001" y="1259823"/>
                  </a:lnTo>
                  <a:lnTo>
                    <a:pt x="3559823" y="1214582"/>
                  </a:lnTo>
                  <a:lnTo>
                    <a:pt x="3552525" y="1169387"/>
                  </a:lnTo>
                  <a:lnTo>
                    <a:pt x="3544103" y="1124257"/>
                  </a:lnTo>
                  <a:lnTo>
                    <a:pt x="3534549" y="1079210"/>
                  </a:lnTo>
                  <a:lnTo>
                    <a:pt x="3523857" y="1034266"/>
                  </a:lnTo>
                  <a:lnTo>
                    <a:pt x="3512021" y="989444"/>
                  </a:lnTo>
                  <a:lnTo>
                    <a:pt x="3499036" y="944763"/>
                  </a:lnTo>
                  <a:lnTo>
                    <a:pt x="3484893" y="900241"/>
                  </a:lnTo>
                  <a:lnTo>
                    <a:pt x="3469588" y="855899"/>
                  </a:lnTo>
                  <a:lnTo>
                    <a:pt x="3453115" y="811755"/>
                  </a:lnTo>
                  <a:lnTo>
                    <a:pt x="3435466" y="767827"/>
                  </a:lnTo>
                  <a:lnTo>
                    <a:pt x="3416635" y="724137"/>
                  </a:lnTo>
                  <a:lnTo>
                    <a:pt x="3396617" y="680701"/>
                  </a:lnTo>
                  <a:lnTo>
                    <a:pt x="3375406" y="637540"/>
                  </a:lnTo>
                  <a:lnTo>
                    <a:pt x="3352621" y="593982"/>
                  </a:lnTo>
                  <a:lnTo>
                    <a:pt x="3328742" y="551087"/>
                  </a:lnTo>
                  <a:lnTo>
                    <a:pt x="3303785" y="508873"/>
                  </a:lnTo>
                  <a:lnTo>
                    <a:pt x="3277766" y="467359"/>
                  </a:lnTo>
                  <a:lnTo>
                    <a:pt x="3250700" y="426564"/>
                  </a:lnTo>
                  <a:lnTo>
                    <a:pt x="3222605" y="386508"/>
                  </a:lnTo>
                  <a:lnTo>
                    <a:pt x="3193495" y="347208"/>
                  </a:lnTo>
                  <a:lnTo>
                    <a:pt x="3163388" y="308683"/>
                  </a:lnTo>
                  <a:lnTo>
                    <a:pt x="3132298" y="270954"/>
                  </a:lnTo>
                  <a:lnTo>
                    <a:pt x="3100241" y="234038"/>
                  </a:lnTo>
                  <a:lnTo>
                    <a:pt x="3067235" y="197955"/>
                  </a:lnTo>
                  <a:lnTo>
                    <a:pt x="3033294" y="162723"/>
                  </a:lnTo>
                  <a:lnTo>
                    <a:pt x="2998434" y="128362"/>
                  </a:lnTo>
                  <a:lnTo>
                    <a:pt x="2962673" y="94890"/>
                  </a:lnTo>
                  <a:lnTo>
                    <a:pt x="2926025" y="62326"/>
                  </a:lnTo>
                  <a:lnTo>
                    <a:pt x="2888506" y="30690"/>
                  </a:lnTo>
                  <a:lnTo>
                    <a:pt x="2850134" y="0"/>
                  </a:lnTo>
                  <a:close/>
                </a:path>
              </a:pathLst>
            </a:custGeom>
            <a:solidFill>
              <a:srgbClr val="0034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59031" y="1496440"/>
              <a:ext cx="1892935" cy="2326640"/>
            </a:xfrm>
            <a:custGeom>
              <a:avLst/>
              <a:gdLst/>
              <a:ahLst/>
              <a:cxnLst/>
              <a:rect l="l" t="t" r="r" b="b"/>
              <a:pathLst>
                <a:path w="1892935" h="2326640">
                  <a:moveTo>
                    <a:pt x="701565" y="0"/>
                  </a:moveTo>
                  <a:lnTo>
                    <a:pt x="664232" y="31019"/>
                  </a:lnTo>
                  <a:lnTo>
                    <a:pt x="627869" y="62827"/>
                  </a:lnTo>
                  <a:lnTo>
                    <a:pt x="592478" y="95402"/>
                  </a:lnTo>
                  <a:lnTo>
                    <a:pt x="558065" y="128723"/>
                  </a:lnTo>
                  <a:lnTo>
                    <a:pt x="524635" y="162769"/>
                  </a:lnTo>
                  <a:lnTo>
                    <a:pt x="492192" y="197520"/>
                  </a:lnTo>
                  <a:lnTo>
                    <a:pt x="460740" y="232953"/>
                  </a:lnTo>
                  <a:lnTo>
                    <a:pt x="430284" y="269049"/>
                  </a:lnTo>
                  <a:lnTo>
                    <a:pt x="400829" y="305787"/>
                  </a:lnTo>
                  <a:lnTo>
                    <a:pt x="372378" y="343144"/>
                  </a:lnTo>
                  <a:lnTo>
                    <a:pt x="344936" y="381101"/>
                  </a:lnTo>
                  <a:lnTo>
                    <a:pt x="318508" y="419636"/>
                  </a:lnTo>
                  <a:lnTo>
                    <a:pt x="293099" y="458729"/>
                  </a:lnTo>
                  <a:lnTo>
                    <a:pt x="268712" y="498358"/>
                  </a:lnTo>
                  <a:lnTo>
                    <a:pt x="245352" y="538503"/>
                  </a:lnTo>
                  <a:lnTo>
                    <a:pt x="223024" y="579142"/>
                  </a:lnTo>
                  <a:lnTo>
                    <a:pt x="201732" y="620254"/>
                  </a:lnTo>
                  <a:lnTo>
                    <a:pt x="181481" y="661819"/>
                  </a:lnTo>
                  <a:lnTo>
                    <a:pt x="162274" y="703816"/>
                  </a:lnTo>
                  <a:lnTo>
                    <a:pt x="144118" y="746223"/>
                  </a:lnTo>
                  <a:lnTo>
                    <a:pt x="127015" y="789020"/>
                  </a:lnTo>
                  <a:lnTo>
                    <a:pt x="110971" y="832185"/>
                  </a:lnTo>
                  <a:lnTo>
                    <a:pt x="95989" y="875698"/>
                  </a:lnTo>
                  <a:lnTo>
                    <a:pt x="82076" y="919537"/>
                  </a:lnTo>
                  <a:lnTo>
                    <a:pt x="69234" y="963682"/>
                  </a:lnTo>
                  <a:lnTo>
                    <a:pt x="57468" y="1008112"/>
                  </a:lnTo>
                  <a:lnTo>
                    <a:pt x="46784" y="1052806"/>
                  </a:lnTo>
                  <a:lnTo>
                    <a:pt x="37184" y="1097742"/>
                  </a:lnTo>
                  <a:lnTo>
                    <a:pt x="28675" y="1142900"/>
                  </a:lnTo>
                  <a:lnTo>
                    <a:pt x="21260" y="1188259"/>
                  </a:lnTo>
                  <a:lnTo>
                    <a:pt x="14943" y="1233798"/>
                  </a:lnTo>
                  <a:lnTo>
                    <a:pt x="9730" y="1279495"/>
                  </a:lnTo>
                  <a:lnTo>
                    <a:pt x="5625" y="1325331"/>
                  </a:lnTo>
                  <a:lnTo>
                    <a:pt x="2632" y="1371283"/>
                  </a:lnTo>
                  <a:lnTo>
                    <a:pt x="755" y="1417331"/>
                  </a:lnTo>
                  <a:lnTo>
                    <a:pt x="0" y="1463454"/>
                  </a:lnTo>
                  <a:lnTo>
                    <a:pt x="370" y="1509632"/>
                  </a:lnTo>
                  <a:lnTo>
                    <a:pt x="1870" y="1555842"/>
                  </a:lnTo>
                  <a:lnTo>
                    <a:pt x="4505" y="1602064"/>
                  </a:lnTo>
                  <a:lnTo>
                    <a:pt x="8279" y="1648277"/>
                  </a:lnTo>
                  <a:lnTo>
                    <a:pt x="13196" y="1694460"/>
                  </a:lnTo>
                  <a:lnTo>
                    <a:pt x="19261" y="1740592"/>
                  </a:lnTo>
                  <a:lnTo>
                    <a:pt x="26479" y="1786652"/>
                  </a:lnTo>
                  <a:lnTo>
                    <a:pt x="34854" y="1832620"/>
                  </a:lnTo>
                  <a:lnTo>
                    <a:pt x="44390" y="1878473"/>
                  </a:lnTo>
                  <a:lnTo>
                    <a:pt x="55092" y="1924192"/>
                  </a:lnTo>
                  <a:lnTo>
                    <a:pt x="66965" y="1969755"/>
                  </a:lnTo>
                  <a:lnTo>
                    <a:pt x="80012" y="2015141"/>
                  </a:lnTo>
                  <a:lnTo>
                    <a:pt x="94239" y="2060329"/>
                  </a:lnTo>
                  <a:lnTo>
                    <a:pt x="109649" y="2105299"/>
                  </a:lnTo>
                  <a:lnTo>
                    <a:pt x="126248" y="2150029"/>
                  </a:lnTo>
                  <a:lnTo>
                    <a:pt x="144039" y="2194498"/>
                  </a:lnTo>
                  <a:lnTo>
                    <a:pt x="163028" y="2238685"/>
                  </a:lnTo>
                  <a:lnTo>
                    <a:pt x="183218" y="2282570"/>
                  </a:lnTo>
                  <a:lnTo>
                    <a:pt x="204614" y="2326132"/>
                  </a:lnTo>
                  <a:lnTo>
                    <a:pt x="1892317" y="1470533"/>
                  </a:lnTo>
                  <a:lnTo>
                    <a:pt x="701565" y="0"/>
                  </a:lnTo>
                  <a:close/>
                </a:path>
              </a:pathLst>
            </a:custGeom>
            <a:solidFill>
              <a:srgbClr val="096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683564" y="1418463"/>
            <a:ext cx="7849234" cy="2069464"/>
          </a:xfrm>
          <a:custGeom>
            <a:avLst/>
            <a:gdLst/>
            <a:ahLst/>
            <a:cxnLst/>
            <a:rect l="l" t="t" r="r" b="b"/>
            <a:pathLst>
              <a:path w="7849234" h="2069464">
                <a:moveTo>
                  <a:pt x="5184597" y="2069464"/>
                </a:moveTo>
                <a:lnTo>
                  <a:pt x="5964250" y="2069464"/>
                </a:lnTo>
                <a:lnTo>
                  <a:pt x="5964250" y="1857883"/>
                </a:lnTo>
                <a:lnTo>
                  <a:pt x="7848930" y="1857883"/>
                </a:lnTo>
              </a:path>
              <a:path w="7849234" h="2069464">
                <a:moveTo>
                  <a:pt x="0" y="173227"/>
                </a:moveTo>
                <a:lnTo>
                  <a:pt x="1902663" y="173227"/>
                </a:lnTo>
                <a:lnTo>
                  <a:pt x="1902663" y="0"/>
                </a:lnTo>
                <a:lnTo>
                  <a:pt x="2700350" y="0"/>
                </a:lnTo>
              </a:path>
            </a:pathLst>
          </a:custGeom>
          <a:ln w="12700">
            <a:solidFill>
              <a:srgbClr val="00346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2"/>
            <a:ext cx="9144000" cy="788670"/>
          </a:xfrm>
          <a:custGeom>
            <a:avLst/>
            <a:gdLst/>
            <a:ahLst/>
            <a:cxnLst/>
            <a:rect l="l" t="t" r="r" b="b"/>
            <a:pathLst>
              <a:path w="9144000" h="788670">
                <a:moveTo>
                  <a:pt x="9144000" y="0"/>
                </a:moveTo>
                <a:lnTo>
                  <a:pt x="0" y="0"/>
                </a:lnTo>
                <a:lnTo>
                  <a:pt x="0" y="788403"/>
                </a:lnTo>
                <a:lnTo>
                  <a:pt x="9144000" y="788403"/>
                </a:lnTo>
                <a:lnTo>
                  <a:pt x="9144000" y="0"/>
                </a:lnTo>
                <a:close/>
              </a:path>
            </a:pathLst>
          </a:custGeom>
          <a:solidFill>
            <a:srgbClr val="0034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640">
              <a:lnSpc>
                <a:spcPts val="2110"/>
              </a:lnSpc>
            </a:pPr>
            <a:fld id="{81D60167-4931-47E6-BA6A-407CBD079E47}" type="slidenum">
              <a:rPr spc="-25" dirty="0"/>
              <a:pPr marL="40640">
                <a:lnSpc>
                  <a:spcPts val="2110"/>
                </a:lnSpc>
              </a:pPr>
              <a:t>8</a:t>
            </a:fld>
            <a:endParaRPr spc="-25" dirty="0"/>
          </a:p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0" y="0"/>
            <a:ext cx="8832225" cy="544252"/>
          </a:xfrm>
          <a:prstGeom prst="rect">
            <a:avLst/>
          </a:prstGeom>
        </p:spPr>
        <p:txBody>
          <a:bodyPr vert="horz" wrap="square" lIns="0" tIns="221488" rIns="0" bIns="0" rtlCol="0">
            <a:spAutoFit/>
          </a:bodyPr>
          <a:lstStyle/>
          <a:p>
            <a:pPr marL="683260" algn="ctr">
              <a:lnSpc>
                <a:spcPct val="100000"/>
              </a:lnSpc>
              <a:spcBef>
                <a:spcPts val="95"/>
              </a:spcBef>
            </a:pPr>
            <a:r>
              <a:rPr lang="ru-RU" sz="2000" spc="-3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Безвозмездные поступления бюджету Ровенского муниципального района</a:t>
            </a:r>
            <a:endParaRPr sz="2000" spc="-1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5" name="object 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93419"/>
            <a:ext cx="9144000" cy="73151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983386" y="1303146"/>
            <a:ext cx="8642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Дотации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92174" y="1577416"/>
            <a:ext cx="71282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spc="-20" dirty="0" smtClean="0">
                <a:latin typeface="Times New Roman"/>
                <a:cs typeface="Times New Roman"/>
              </a:rPr>
              <a:t>36,0</a:t>
            </a:r>
            <a:r>
              <a:rPr sz="1800" spc="-20" dirty="0" smtClean="0">
                <a:latin typeface="Times New Roman"/>
                <a:cs typeface="Times New Roman"/>
              </a:rPr>
              <a:t>%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30351" y="2917063"/>
            <a:ext cx="9836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Субсидии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42187" y="3191382"/>
            <a:ext cx="6165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10" dirty="0" smtClean="0">
                <a:latin typeface="Times New Roman"/>
                <a:cs typeface="Times New Roman"/>
              </a:rPr>
              <a:t>6,9</a:t>
            </a:r>
            <a:r>
              <a:rPr sz="1800" spc="-10" dirty="0" smtClean="0">
                <a:latin typeface="Times New Roman"/>
                <a:cs typeface="Times New Roman"/>
              </a:rPr>
              <a:t>%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962647" y="2958210"/>
            <a:ext cx="10966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0670" marR="5080" indent="-268605">
              <a:lnSpc>
                <a:spcPct val="100000"/>
              </a:lnSpc>
              <a:spcBef>
                <a:spcPts val="100"/>
              </a:spcBef>
            </a:pPr>
            <a:r>
              <a:rPr sz="1800" spc="-20" dirty="0" err="1">
                <a:latin typeface="Times New Roman"/>
                <a:cs typeface="Times New Roman"/>
              </a:rPr>
              <a:t>Субвенции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lang="ru-RU" sz="1800" spc="-20" dirty="0" smtClean="0">
                <a:latin typeface="Times New Roman"/>
                <a:cs typeface="Times New Roman"/>
              </a:rPr>
              <a:t>48,6</a:t>
            </a:r>
            <a:r>
              <a:rPr sz="1800" spc="-10" dirty="0" smtClean="0">
                <a:latin typeface="Times New Roman"/>
                <a:cs typeface="Times New Roman"/>
              </a:rPr>
              <a:t>%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277483" y="1020571"/>
            <a:ext cx="2153285" cy="54229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495300" marR="5080" indent="-483234">
              <a:lnSpc>
                <a:spcPts val="1910"/>
              </a:lnSpc>
              <a:spcBef>
                <a:spcPts val="370"/>
              </a:spcBef>
            </a:pPr>
            <a:r>
              <a:rPr sz="1800" dirty="0">
                <a:latin typeface="Times New Roman"/>
                <a:cs typeface="Times New Roman"/>
              </a:rPr>
              <a:t>Иные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межбюджетные </a:t>
            </a:r>
            <a:r>
              <a:rPr sz="1800" spc="-10" dirty="0">
                <a:latin typeface="Times New Roman"/>
                <a:cs typeface="Times New Roman"/>
              </a:rPr>
              <a:t>трансферты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077582" y="1503934"/>
            <a:ext cx="6076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spc="-10" dirty="0" smtClean="0">
                <a:latin typeface="Times New Roman"/>
                <a:cs typeface="Times New Roman"/>
              </a:rPr>
              <a:t>4,9</a:t>
            </a:r>
            <a:r>
              <a:rPr sz="1800" spc="-10" dirty="0" smtClean="0">
                <a:latin typeface="Times New Roman"/>
                <a:cs typeface="Times New Roman"/>
              </a:rPr>
              <a:t>%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2550985" y="1304353"/>
            <a:ext cx="5772150" cy="2496820"/>
            <a:chOff x="2550985" y="1304353"/>
            <a:chExt cx="5772150" cy="2496820"/>
          </a:xfrm>
        </p:grpSpPr>
        <p:sp>
          <p:nvSpPr>
            <p:cNvPr id="34" name="object 34"/>
            <p:cNvSpPr/>
            <p:nvPr/>
          </p:nvSpPr>
          <p:spPr>
            <a:xfrm>
              <a:off x="5595366" y="1417193"/>
              <a:ext cx="2721610" cy="134620"/>
            </a:xfrm>
            <a:custGeom>
              <a:avLst/>
              <a:gdLst/>
              <a:ahLst/>
              <a:cxnLst/>
              <a:rect l="l" t="t" r="r" b="b"/>
              <a:pathLst>
                <a:path w="2721609" h="134619">
                  <a:moveTo>
                    <a:pt x="0" y="0"/>
                  </a:moveTo>
                  <a:lnTo>
                    <a:pt x="731901" y="0"/>
                  </a:lnTo>
                  <a:lnTo>
                    <a:pt x="731901" y="134493"/>
                  </a:lnTo>
                  <a:lnTo>
                    <a:pt x="2721102" y="134493"/>
                  </a:lnTo>
                </a:path>
              </a:pathLst>
            </a:custGeom>
            <a:ln w="12700">
              <a:solidFill>
                <a:srgbClr val="0034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74576" y="1304353"/>
              <a:ext cx="225551" cy="22555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51435" y="3339147"/>
              <a:ext cx="225551" cy="22555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50985" y="3348164"/>
              <a:ext cx="225551" cy="22555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71075" y="1306004"/>
              <a:ext cx="225551" cy="225552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683635" y="2211832"/>
              <a:ext cx="1584325" cy="1584325"/>
            </a:xfrm>
            <a:custGeom>
              <a:avLst/>
              <a:gdLst/>
              <a:ahLst/>
              <a:cxnLst/>
              <a:rect l="l" t="t" r="r" b="b"/>
              <a:pathLst>
                <a:path w="1584325" h="1584325">
                  <a:moveTo>
                    <a:pt x="791972" y="0"/>
                  </a:moveTo>
                  <a:lnTo>
                    <a:pt x="743727" y="1445"/>
                  </a:lnTo>
                  <a:lnTo>
                    <a:pt x="696248" y="5726"/>
                  </a:lnTo>
                  <a:lnTo>
                    <a:pt x="649615" y="12760"/>
                  </a:lnTo>
                  <a:lnTo>
                    <a:pt x="603913" y="22463"/>
                  </a:lnTo>
                  <a:lnTo>
                    <a:pt x="559223" y="34754"/>
                  </a:lnTo>
                  <a:lnTo>
                    <a:pt x="515629" y="49549"/>
                  </a:lnTo>
                  <a:lnTo>
                    <a:pt x="473214" y="66766"/>
                  </a:lnTo>
                  <a:lnTo>
                    <a:pt x="432060" y="86322"/>
                  </a:lnTo>
                  <a:lnTo>
                    <a:pt x="392251" y="108133"/>
                  </a:lnTo>
                  <a:lnTo>
                    <a:pt x="353868" y="132117"/>
                  </a:lnTo>
                  <a:lnTo>
                    <a:pt x="316996" y="158192"/>
                  </a:lnTo>
                  <a:lnTo>
                    <a:pt x="281717" y="186275"/>
                  </a:lnTo>
                  <a:lnTo>
                    <a:pt x="248113" y="216282"/>
                  </a:lnTo>
                  <a:lnTo>
                    <a:pt x="216267" y="248130"/>
                  </a:lnTo>
                  <a:lnTo>
                    <a:pt x="186263" y="281738"/>
                  </a:lnTo>
                  <a:lnTo>
                    <a:pt x="158184" y="317022"/>
                  </a:lnTo>
                  <a:lnTo>
                    <a:pt x="132111" y="353900"/>
                  </a:lnTo>
                  <a:lnTo>
                    <a:pt x="108128" y="392288"/>
                  </a:lnTo>
                  <a:lnTo>
                    <a:pt x="86318" y="432105"/>
                  </a:lnTo>
                  <a:lnTo>
                    <a:pt x="66764" y="473266"/>
                  </a:lnTo>
                  <a:lnTo>
                    <a:pt x="49548" y="515689"/>
                  </a:lnTo>
                  <a:lnTo>
                    <a:pt x="34753" y="559292"/>
                  </a:lnTo>
                  <a:lnTo>
                    <a:pt x="22463" y="603991"/>
                  </a:lnTo>
                  <a:lnTo>
                    <a:pt x="12759" y="649704"/>
                  </a:lnTo>
                  <a:lnTo>
                    <a:pt x="5726" y="696348"/>
                  </a:lnTo>
                  <a:lnTo>
                    <a:pt x="1445" y="743841"/>
                  </a:lnTo>
                  <a:lnTo>
                    <a:pt x="0" y="792099"/>
                  </a:lnTo>
                  <a:lnTo>
                    <a:pt x="1445" y="840343"/>
                  </a:lnTo>
                  <a:lnTo>
                    <a:pt x="5726" y="887822"/>
                  </a:lnTo>
                  <a:lnTo>
                    <a:pt x="12759" y="934455"/>
                  </a:lnTo>
                  <a:lnTo>
                    <a:pt x="22463" y="980157"/>
                  </a:lnTo>
                  <a:lnTo>
                    <a:pt x="34753" y="1024847"/>
                  </a:lnTo>
                  <a:lnTo>
                    <a:pt x="49548" y="1068441"/>
                  </a:lnTo>
                  <a:lnTo>
                    <a:pt x="66764" y="1110856"/>
                  </a:lnTo>
                  <a:lnTo>
                    <a:pt x="86318" y="1152010"/>
                  </a:lnTo>
                  <a:lnTo>
                    <a:pt x="108128" y="1191819"/>
                  </a:lnTo>
                  <a:lnTo>
                    <a:pt x="132111" y="1230202"/>
                  </a:lnTo>
                  <a:lnTo>
                    <a:pt x="158184" y="1267074"/>
                  </a:lnTo>
                  <a:lnTo>
                    <a:pt x="186263" y="1302353"/>
                  </a:lnTo>
                  <a:lnTo>
                    <a:pt x="216267" y="1335957"/>
                  </a:lnTo>
                  <a:lnTo>
                    <a:pt x="248113" y="1367803"/>
                  </a:lnTo>
                  <a:lnTo>
                    <a:pt x="281717" y="1397807"/>
                  </a:lnTo>
                  <a:lnTo>
                    <a:pt x="316996" y="1425886"/>
                  </a:lnTo>
                  <a:lnTo>
                    <a:pt x="353868" y="1451959"/>
                  </a:lnTo>
                  <a:lnTo>
                    <a:pt x="392251" y="1475942"/>
                  </a:lnTo>
                  <a:lnTo>
                    <a:pt x="432060" y="1497752"/>
                  </a:lnTo>
                  <a:lnTo>
                    <a:pt x="473214" y="1517306"/>
                  </a:lnTo>
                  <a:lnTo>
                    <a:pt x="515629" y="1534522"/>
                  </a:lnTo>
                  <a:lnTo>
                    <a:pt x="559223" y="1549317"/>
                  </a:lnTo>
                  <a:lnTo>
                    <a:pt x="603913" y="1561607"/>
                  </a:lnTo>
                  <a:lnTo>
                    <a:pt x="649615" y="1571311"/>
                  </a:lnTo>
                  <a:lnTo>
                    <a:pt x="696248" y="1578344"/>
                  </a:lnTo>
                  <a:lnTo>
                    <a:pt x="743727" y="1582625"/>
                  </a:lnTo>
                  <a:lnTo>
                    <a:pt x="791972" y="1584071"/>
                  </a:lnTo>
                  <a:lnTo>
                    <a:pt x="840216" y="1582625"/>
                  </a:lnTo>
                  <a:lnTo>
                    <a:pt x="887695" y="1578344"/>
                  </a:lnTo>
                  <a:lnTo>
                    <a:pt x="934328" y="1571311"/>
                  </a:lnTo>
                  <a:lnTo>
                    <a:pt x="980030" y="1561607"/>
                  </a:lnTo>
                  <a:lnTo>
                    <a:pt x="1024720" y="1549317"/>
                  </a:lnTo>
                  <a:lnTo>
                    <a:pt x="1068314" y="1534522"/>
                  </a:lnTo>
                  <a:lnTo>
                    <a:pt x="1110729" y="1517306"/>
                  </a:lnTo>
                  <a:lnTo>
                    <a:pt x="1151883" y="1497752"/>
                  </a:lnTo>
                  <a:lnTo>
                    <a:pt x="1191692" y="1475942"/>
                  </a:lnTo>
                  <a:lnTo>
                    <a:pt x="1230075" y="1451959"/>
                  </a:lnTo>
                  <a:lnTo>
                    <a:pt x="1266947" y="1425886"/>
                  </a:lnTo>
                  <a:lnTo>
                    <a:pt x="1302226" y="1397807"/>
                  </a:lnTo>
                  <a:lnTo>
                    <a:pt x="1335830" y="1367803"/>
                  </a:lnTo>
                  <a:lnTo>
                    <a:pt x="1367676" y="1335957"/>
                  </a:lnTo>
                  <a:lnTo>
                    <a:pt x="1397680" y="1302353"/>
                  </a:lnTo>
                  <a:lnTo>
                    <a:pt x="1425759" y="1267074"/>
                  </a:lnTo>
                  <a:lnTo>
                    <a:pt x="1451832" y="1230202"/>
                  </a:lnTo>
                  <a:lnTo>
                    <a:pt x="1475815" y="1191819"/>
                  </a:lnTo>
                  <a:lnTo>
                    <a:pt x="1497625" y="1152010"/>
                  </a:lnTo>
                  <a:lnTo>
                    <a:pt x="1517179" y="1110856"/>
                  </a:lnTo>
                  <a:lnTo>
                    <a:pt x="1534395" y="1068441"/>
                  </a:lnTo>
                  <a:lnTo>
                    <a:pt x="1549190" y="1024847"/>
                  </a:lnTo>
                  <a:lnTo>
                    <a:pt x="1561480" y="980157"/>
                  </a:lnTo>
                  <a:lnTo>
                    <a:pt x="1571184" y="934455"/>
                  </a:lnTo>
                  <a:lnTo>
                    <a:pt x="1578217" y="887822"/>
                  </a:lnTo>
                  <a:lnTo>
                    <a:pt x="1582498" y="840343"/>
                  </a:lnTo>
                  <a:lnTo>
                    <a:pt x="1583943" y="792099"/>
                  </a:lnTo>
                  <a:lnTo>
                    <a:pt x="1582498" y="743841"/>
                  </a:lnTo>
                  <a:lnTo>
                    <a:pt x="1578217" y="696348"/>
                  </a:lnTo>
                  <a:lnTo>
                    <a:pt x="1571184" y="649704"/>
                  </a:lnTo>
                  <a:lnTo>
                    <a:pt x="1561480" y="603991"/>
                  </a:lnTo>
                  <a:lnTo>
                    <a:pt x="1549190" y="559292"/>
                  </a:lnTo>
                  <a:lnTo>
                    <a:pt x="1534395" y="515689"/>
                  </a:lnTo>
                  <a:lnTo>
                    <a:pt x="1517179" y="473266"/>
                  </a:lnTo>
                  <a:lnTo>
                    <a:pt x="1497625" y="432105"/>
                  </a:lnTo>
                  <a:lnTo>
                    <a:pt x="1475815" y="392288"/>
                  </a:lnTo>
                  <a:lnTo>
                    <a:pt x="1451832" y="353900"/>
                  </a:lnTo>
                  <a:lnTo>
                    <a:pt x="1425759" y="317022"/>
                  </a:lnTo>
                  <a:lnTo>
                    <a:pt x="1397680" y="281738"/>
                  </a:lnTo>
                  <a:lnTo>
                    <a:pt x="1367676" y="248130"/>
                  </a:lnTo>
                  <a:lnTo>
                    <a:pt x="1335830" y="216282"/>
                  </a:lnTo>
                  <a:lnTo>
                    <a:pt x="1302226" y="186275"/>
                  </a:lnTo>
                  <a:lnTo>
                    <a:pt x="1266947" y="158192"/>
                  </a:lnTo>
                  <a:lnTo>
                    <a:pt x="1230075" y="132117"/>
                  </a:lnTo>
                  <a:lnTo>
                    <a:pt x="1191692" y="108133"/>
                  </a:lnTo>
                  <a:lnTo>
                    <a:pt x="1151883" y="86322"/>
                  </a:lnTo>
                  <a:lnTo>
                    <a:pt x="1110729" y="66766"/>
                  </a:lnTo>
                  <a:lnTo>
                    <a:pt x="1068314" y="49549"/>
                  </a:lnTo>
                  <a:lnTo>
                    <a:pt x="1024720" y="34754"/>
                  </a:lnTo>
                  <a:lnTo>
                    <a:pt x="980030" y="22463"/>
                  </a:lnTo>
                  <a:lnTo>
                    <a:pt x="934328" y="12760"/>
                  </a:lnTo>
                  <a:lnTo>
                    <a:pt x="887695" y="5726"/>
                  </a:lnTo>
                  <a:lnTo>
                    <a:pt x="840216" y="1445"/>
                  </a:lnTo>
                  <a:lnTo>
                    <a:pt x="7919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683635" y="2211832"/>
              <a:ext cx="1584325" cy="1584325"/>
            </a:xfrm>
            <a:custGeom>
              <a:avLst/>
              <a:gdLst/>
              <a:ahLst/>
              <a:cxnLst/>
              <a:rect l="l" t="t" r="r" b="b"/>
              <a:pathLst>
                <a:path w="1584325" h="1584325">
                  <a:moveTo>
                    <a:pt x="0" y="792099"/>
                  </a:moveTo>
                  <a:lnTo>
                    <a:pt x="1445" y="743841"/>
                  </a:lnTo>
                  <a:lnTo>
                    <a:pt x="5726" y="696348"/>
                  </a:lnTo>
                  <a:lnTo>
                    <a:pt x="12759" y="649704"/>
                  </a:lnTo>
                  <a:lnTo>
                    <a:pt x="22463" y="603991"/>
                  </a:lnTo>
                  <a:lnTo>
                    <a:pt x="34753" y="559292"/>
                  </a:lnTo>
                  <a:lnTo>
                    <a:pt x="49548" y="515689"/>
                  </a:lnTo>
                  <a:lnTo>
                    <a:pt x="66764" y="473266"/>
                  </a:lnTo>
                  <a:lnTo>
                    <a:pt x="86318" y="432105"/>
                  </a:lnTo>
                  <a:lnTo>
                    <a:pt x="108128" y="392288"/>
                  </a:lnTo>
                  <a:lnTo>
                    <a:pt x="132111" y="353900"/>
                  </a:lnTo>
                  <a:lnTo>
                    <a:pt x="158184" y="317022"/>
                  </a:lnTo>
                  <a:lnTo>
                    <a:pt x="186263" y="281738"/>
                  </a:lnTo>
                  <a:lnTo>
                    <a:pt x="216267" y="248130"/>
                  </a:lnTo>
                  <a:lnTo>
                    <a:pt x="248113" y="216282"/>
                  </a:lnTo>
                  <a:lnTo>
                    <a:pt x="281717" y="186275"/>
                  </a:lnTo>
                  <a:lnTo>
                    <a:pt x="316996" y="158192"/>
                  </a:lnTo>
                  <a:lnTo>
                    <a:pt x="353868" y="132117"/>
                  </a:lnTo>
                  <a:lnTo>
                    <a:pt x="392251" y="108133"/>
                  </a:lnTo>
                  <a:lnTo>
                    <a:pt x="432060" y="86322"/>
                  </a:lnTo>
                  <a:lnTo>
                    <a:pt x="473214" y="66766"/>
                  </a:lnTo>
                  <a:lnTo>
                    <a:pt x="515629" y="49549"/>
                  </a:lnTo>
                  <a:lnTo>
                    <a:pt x="559223" y="34754"/>
                  </a:lnTo>
                  <a:lnTo>
                    <a:pt x="603913" y="22463"/>
                  </a:lnTo>
                  <a:lnTo>
                    <a:pt x="649615" y="12760"/>
                  </a:lnTo>
                  <a:lnTo>
                    <a:pt x="696248" y="5726"/>
                  </a:lnTo>
                  <a:lnTo>
                    <a:pt x="743727" y="1445"/>
                  </a:lnTo>
                  <a:lnTo>
                    <a:pt x="791972" y="0"/>
                  </a:lnTo>
                  <a:lnTo>
                    <a:pt x="840216" y="1445"/>
                  </a:lnTo>
                  <a:lnTo>
                    <a:pt x="887695" y="5726"/>
                  </a:lnTo>
                  <a:lnTo>
                    <a:pt x="934328" y="12760"/>
                  </a:lnTo>
                  <a:lnTo>
                    <a:pt x="980030" y="22463"/>
                  </a:lnTo>
                  <a:lnTo>
                    <a:pt x="1024720" y="34754"/>
                  </a:lnTo>
                  <a:lnTo>
                    <a:pt x="1068314" y="49549"/>
                  </a:lnTo>
                  <a:lnTo>
                    <a:pt x="1110729" y="66766"/>
                  </a:lnTo>
                  <a:lnTo>
                    <a:pt x="1151883" y="86322"/>
                  </a:lnTo>
                  <a:lnTo>
                    <a:pt x="1191692" y="108133"/>
                  </a:lnTo>
                  <a:lnTo>
                    <a:pt x="1230075" y="132117"/>
                  </a:lnTo>
                  <a:lnTo>
                    <a:pt x="1266947" y="158192"/>
                  </a:lnTo>
                  <a:lnTo>
                    <a:pt x="1302226" y="186275"/>
                  </a:lnTo>
                  <a:lnTo>
                    <a:pt x="1335830" y="216282"/>
                  </a:lnTo>
                  <a:lnTo>
                    <a:pt x="1367676" y="248130"/>
                  </a:lnTo>
                  <a:lnTo>
                    <a:pt x="1397680" y="281738"/>
                  </a:lnTo>
                  <a:lnTo>
                    <a:pt x="1425759" y="317022"/>
                  </a:lnTo>
                  <a:lnTo>
                    <a:pt x="1451832" y="353900"/>
                  </a:lnTo>
                  <a:lnTo>
                    <a:pt x="1475815" y="392288"/>
                  </a:lnTo>
                  <a:lnTo>
                    <a:pt x="1497625" y="432105"/>
                  </a:lnTo>
                  <a:lnTo>
                    <a:pt x="1517179" y="473266"/>
                  </a:lnTo>
                  <a:lnTo>
                    <a:pt x="1534395" y="515689"/>
                  </a:lnTo>
                  <a:lnTo>
                    <a:pt x="1549190" y="559292"/>
                  </a:lnTo>
                  <a:lnTo>
                    <a:pt x="1561480" y="603991"/>
                  </a:lnTo>
                  <a:lnTo>
                    <a:pt x="1571184" y="649704"/>
                  </a:lnTo>
                  <a:lnTo>
                    <a:pt x="1578217" y="696348"/>
                  </a:lnTo>
                  <a:lnTo>
                    <a:pt x="1582498" y="743841"/>
                  </a:lnTo>
                  <a:lnTo>
                    <a:pt x="1583943" y="792099"/>
                  </a:lnTo>
                  <a:lnTo>
                    <a:pt x="1582498" y="840343"/>
                  </a:lnTo>
                  <a:lnTo>
                    <a:pt x="1578217" y="887822"/>
                  </a:lnTo>
                  <a:lnTo>
                    <a:pt x="1571184" y="934455"/>
                  </a:lnTo>
                  <a:lnTo>
                    <a:pt x="1561480" y="980157"/>
                  </a:lnTo>
                  <a:lnTo>
                    <a:pt x="1549190" y="1024847"/>
                  </a:lnTo>
                  <a:lnTo>
                    <a:pt x="1534395" y="1068441"/>
                  </a:lnTo>
                  <a:lnTo>
                    <a:pt x="1517179" y="1110856"/>
                  </a:lnTo>
                  <a:lnTo>
                    <a:pt x="1497625" y="1152010"/>
                  </a:lnTo>
                  <a:lnTo>
                    <a:pt x="1475815" y="1191819"/>
                  </a:lnTo>
                  <a:lnTo>
                    <a:pt x="1451832" y="1230202"/>
                  </a:lnTo>
                  <a:lnTo>
                    <a:pt x="1425759" y="1267074"/>
                  </a:lnTo>
                  <a:lnTo>
                    <a:pt x="1397680" y="1302353"/>
                  </a:lnTo>
                  <a:lnTo>
                    <a:pt x="1367676" y="1335957"/>
                  </a:lnTo>
                  <a:lnTo>
                    <a:pt x="1335830" y="1367803"/>
                  </a:lnTo>
                  <a:lnTo>
                    <a:pt x="1302226" y="1397807"/>
                  </a:lnTo>
                  <a:lnTo>
                    <a:pt x="1266947" y="1425886"/>
                  </a:lnTo>
                  <a:lnTo>
                    <a:pt x="1230075" y="1451959"/>
                  </a:lnTo>
                  <a:lnTo>
                    <a:pt x="1191692" y="1475942"/>
                  </a:lnTo>
                  <a:lnTo>
                    <a:pt x="1151883" y="1497752"/>
                  </a:lnTo>
                  <a:lnTo>
                    <a:pt x="1110729" y="1517306"/>
                  </a:lnTo>
                  <a:lnTo>
                    <a:pt x="1068314" y="1534522"/>
                  </a:lnTo>
                  <a:lnTo>
                    <a:pt x="1024720" y="1549317"/>
                  </a:lnTo>
                  <a:lnTo>
                    <a:pt x="980030" y="1561607"/>
                  </a:lnTo>
                  <a:lnTo>
                    <a:pt x="934328" y="1571311"/>
                  </a:lnTo>
                  <a:lnTo>
                    <a:pt x="887695" y="1578344"/>
                  </a:lnTo>
                  <a:lnTo>
                    <a:pt x="840216" y="1582625"/>
                  </a:lnTo>
                  <a:lnTo>
                    <a:pt x="791972" y="1584071"/>
                  </a:lnTo>
                  <a:lnTo>
                    <a:pt x="743727" y="1582625"/>
                  </a:lnTo>
                  <a:lnTo>
                    <a:pt x="696248" y="1578344"/>
                  </a:lnTo>
                  <a:lnTo>
                    <a:pt x="649615" y="1571311"/>
                  </a:lnTo>
                  <a:lnTo>
                    <a:pt x="603913" y="1561607"/>
                  </a:lnTo>
                  <a:lnTo>
                    <a:pt x="559223" y="1549317"/>
                  </a:lnTo>
                  <a:lnTo>
                    <a:pt x="515629" y="1534522"/>
                  </a:lnTo>
                  <a:lnTo>
                    <a:pt x="473214" y="1517306"/>
                  </a:lnTo>
                  <a:lnTo>
                    <a:pt x="432060" y="1497752"/>
                  </a:lnTo>
                  <a:lnTo>
                    <a:pt x="392251" y="1475942"/>
                  </a:lnTo>
                  <a:lnTo>
                    <a:pt x="353868" y="1451959"/>
                  </a:lnTo>
                  <a:lnTo>
                    <a:pt x="316996" y="1425886"/>
                  </a:lnTo>
                  <a:lnTo>
                    <a:pt x="281717" y="1397807"/>
                  </a:lnTo>
                  <a:lnTo>
                    <a:pt x="248113" y="1367803"/>
                  </a:lnTo>
                  <a:lnTo>
                    <a:pt x="216267" y="1335957"/>
                  </a:lnTo>
                  <a:lnTo>
                    <a:pt x="186263" y="1302353"/>
                  </a:lnTo>
                  <a:lnTo>
                    <a:pt x="158184" y="1267074"/>
                  </a:lnTo>
                  <a:lnTo>
                    <a:pt x="132111" y="1230202"/>
                  </a:lnTo>
                  <a:lnTo>
                    <a:pt x="108128" y="1191819"/>
                  </a:lnTo>
                  <a:lnTo>
                    <a:pt x="86318" y="1152010"/>
                  </a:lnTo>
                  <a:lnTo>
                    <a:pt x="66764" y="1110856"/>
                  </a:lnTo>
                  <a:lnTo>
                    <a:pt x="49548" y="1068441"/>
                  </a:lnTo>
                  <a:lnTo>
                    <a:pt x="34753" y="1024847"/>
                  </a:lnTo>
                  <a:lnTo>
                    <a:pt x="22463" y="980157"/>
                  </a:lnTo>
                  <a:lnTo>
                    <a:pt x="12759" y="934455"/>
                  </a:lnTo>
                  <a:lnTo>
                    <a:pt x="5726" y="887822"/>
                  </a:lnTo>
                  <a:lnTo>
                    <a:pt x="1445" y="840343"/>
                  </a:lnTo>
                  <a:lnTo>
                    <a:pt x="0" y="792099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995165" y="2592400"/>
            <a:ext cx="961390" cy="7437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280">
              <a:lnSpc>
                <a:spcPts val="4160"/>
              </a:lnSpc>
              <a:spcBef>
                <a:spcPts val="100"/>
              </a:spcBef>
            </a:pPr>
            <a:r>
              <a:rPr lang="ru-RU" sz="2800" b="1" spc="-20" dirty="0" smtClean="0">
                <a:latin typeface="Times New Roman"/>
                <a:cs typeface="Times New Roman"/>
              </a:rPr>
              <a:t>605,1</a:t>
            </a:r>
            <a:endParaRPr sz="2800" dirty="0">
              <a:latin typeface="Times New Roman"/>
              <a:cs typeface="Times New Roman"/>
            </a:endParaRPr>
          </a:p>
          <a:p>
            <a:pPr marL="12700">
              <a:lnSpc>
                <a:spcPts val="1520"/>
              </a:lnSpc>
            </a:pPr>
            <a:r>
              <a:rPr lang="ru-RU" sz="1400" spc="-10" dirty="0" smtClean="0">
                <a:latin typeface="Times New Roman"/>
                <a:cs typeface="Times New Roman"/>
              </a:rPr>
              <a:t>млн.</a:t>
            </a:r>
            <a:r>
              <a:rPr sz="1400" spc="-10" dirty="0" err="1" smtClean="0">
                <a:latin typeface="Times New Roman"/>
                <a:cs typeface="Times New Roman"/>
              </a:rPr>
              <a:t>рублей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81400" y="1352551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217,7</a:t>
            </a:r>
          </a:p>
          <a:p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743200" y="295275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41,3</a:t>
            </a:r>
          </a:p>
          <a:p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5410200" y="295275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294,3</a:t>
            </a:r>
            <a:endParaRPr lang="ru-RU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00600" y="142875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29,7</a:t>
            </a:r>
            <a:endParaRPr lang="ru-RU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698631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36195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Структура доходов бюджета Ровенского муниципального района,</a:t>
            </a:r>
          </a:p>
          <a:p>
            <a:pPr algn="r"/>
            <a:r>
              <a:rPr lang="ru-RU" i="1" dirty="0" smtClean="0">
                <a:solidFill>
                  <a:srgbClr val="0070C0"/>
                </a:solidFill>
              </a:rPr>
              <a:t>тыс. руб.</a:t>
            </a:r>
            <a:endParaRPr lang="ru-RU" i="1" dirty="0">
              <a:solidFill>
                <a:srgbClr val="0070C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2400" y="1047750"/>
          <a:ext cx="8839200" cy="3945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866"/>
                <a:gridCol w="1063978"/>
                <a:gridCol w="1145822"/>
                <a:gridCol w="1391356"/>
                <a:gridCol w="1227666"/>
                <a:gridCol w="1309512"/>
              </a:tblGrid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Наименование доходов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отчет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оценка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2027 год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2028 год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7030A0"/>
                          </a:solidFill>
                        </a:rPr>
                        <a:t>план</a:t>
                      </a:r>
                      <a:endParaRPr lang="ru-RU" sz="1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Налоговые и неналоговые доходы всего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80890,6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87 004,1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79248,8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84634,2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84116,4</a:t>
                      </a:r>
                      <a:endParaRPr lang="ru-RU" sz="1400" b="1" dirty="0"/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Налоговые доходы всего: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64739,7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66 960,3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68349,6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73885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75167,2</a:t>
                      </a:r>
                      <a:endParaRPr lang="ru-RU" sz="1400" dirty="0"/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33249,1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33 726,2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36399,2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39414,6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39686,8</a:t>
                      </a:r>
                      <a:endParaRPr lang="ru-RU" sz="1400" dirty="0"/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4318,5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4 368,5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4582,4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6104,4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6104,4</a:t>
                      </a:r>
                      <a:endParaRPr lang="ru-RU" sz="1400" dirty="0"/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Единый налог на вмененный доход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Единый сельскохозяйственный налог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3964,3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3 513,0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4248,0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4416,0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4596,0</a:t>
                      </a:r>
                      <a:endParaRPr lang="ru-RU" sz="1400" dirty="0"/>
                    </a:p>
                  </a:txBody>
                  <a:tcPr/>
                </a:tc>
              </a:tr>
              <a:tr h="41846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Патентная система налогообложения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756,6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1 205,2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1150,0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1200,0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1250,0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9097C1"/>
      </a:lt1>
      <a:dk2>
        <a:srgbClr val="171717"/>
      </a:dk2>
      <a:lt2>
        <a:srgbClr val="EEEEEE"/>
      </a:lt2>
      <a:accent1>
        <a:srgbClr val="E8CCD0"/>
      </a:accent1>
      <a:accent2>
        <a:srgbClr val="E8E3DF"/>
      </a:accent2>
      <a:accent3>
        <a:srgbClr val="ECEEF0"/>
      </a:accent3>
      <a:accent4>
        <a:srgbClr val="AFBFDA"/>
      </a:accent4>
      <a:accent5>
        <a:srgbClr val="DBDCE1"/>
      </a:accent5>
      <a:accent6>
        <a:srgbClr val="D0C6D3"/>
      </a:accent6>
      <a:hlink>
        <a:srgbClr val="000000"/>
      </a:hlink>
      <a:folHlink>
        <a:srgbClr val="0097A7"/>
      </a:folHlink>
    </a:clrScheme>
    <a:fontScheme name="Стандартная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Quinn · SlidesMania</Template>
  <TotalTime>2943</TotalTime>
  <Words>2931</Words>
  <Application>Microsoft Office PowerPoint</Application>
  <PresentationFormat>Экран (16:9)</PresentationFormat>
  <Paragraphs>1010</Paragraphs>
  <Slides>34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SlidesMania</vt:lpstr>
      <vt:lpstr>Изображение Paintbrush</vt:lpstr>
      <vt:lpstr>Бюджет для граждан</vt:lpstr>
      <vt:lpstr>Уважаемые жители Ровенского муниципального района!</vt:lpstr>
      <vt:lpstr>Ключевые направления бюджетной политики Ровенского муниципального района</vt:lpstr>
      <vt:lpstr>Слайд 4</vt:lpstr>
      <vt:lpstr>Слайд 5</vt:lpstr>
      <vt:lpstr>Слайд 6</vt:lpstr>
      <vt:lpstr>Слайд 7</vt:lpstr>
      <vt:lpstr>Безвозмездные поступления бюджету Ровенского муниципального района</vt:lpstr>
      <vt:lpstr>Слайд 9</vt:lpstr>
      <vt:lpstr>Слайд 10</vt:lpstr>
      <vt:lpstr>Слайд 11</vt:lpstr>
      <vt:lpstr>Слайд 12</vt:lpstr>
      <vt:lpstr>Основные параметры прогноза социально-экономического развития Ровенского муниципального района на 2026-2028 годы</vt:lpstr>
      <vt:lpstr>Промышленное производство</vt:lpstr>
      <vt:lpstr>Сельское хозяйство</vt:lpstr>
      <vt:lpstr>Среднемесячная заработная плата</vt:lpstr>
      <vt:lpstr>Оборот розничной торговли (млн.руб)</vt:lpstr>
      <vt:lpstr>Инвестиции в основной капитал</vt:lpstr>
      <vt:lpstr>Основные показатели прогноза социально-экономического развития Ровенского муниципального района на 2026-2028гг.</vt:lpstr>
      <vt:lpstr>Основные показатели прогноза социально-экономического развития Ровенского муниципального района на 2026-2028гг.</vt:lpstr>
      <vt:lpstr>Основные показатели прогноза социально-экономического развития Ровенского муниципального района на 2026-2028гг.</vt:lpstr>
      <vt:lpstr>Основные показатели прогноза социально-экономического развития Ровенского муниципального района на 2026-2028гг.</vt:lpstr>
      <vt:lpstr>Основные показатели прогноза социально-экономического развития Ровенского муниципального района на 2026-2028гг.</vt:lpstr>
      <vt:lpstr>Слайд 24</vt:lpstr>
      <vt:lpstr>Структура расходов бюджета Ровенского муниципального района на 2026 год</vt:lpstr>
      <vt:lpstr>Оплата труда в бюджетной сфере</vt:lpstr>
      <vt:lpstr>Расходы бюджета Ровенского муниципального района по разделам функциональной классификации расходов                                                                                                                                                     тыс. руб.</vt:lpstr>
      <vt:lpstr>Расходы бюджета Ровенского муниципального района по разделам функциональной классификации расходов                                                                                                                                                     тыс. руб.</vt:lpstr>
      <vt:lpstr>Расходы бюджета Ровенского муниципального района по разделам функциональной классификации расходов                                                                                                                                                     тыс. руб.</vt:lpstr>
      <vt:lpstr>Расходы бюджета Ровенского муниципального района по разделам функциональной классификации расходов                                                                                                                                                     тыс. руб.</vt:lpstr>
      <vt:lpstr>Муниципальные программы,  реализуемые в Ровенском муниципальном районе</vt:lpstr>
      <vt:lpstr>Муниципальные программы,  реализуемые в Ровенском муниципальном районе</vt:lpstr>
      <vt:lpstr>Муниципальный долг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Белов</dc:creator>
  <cp:lastModifiedBy>Client257</cp:lastModifiedBy>
  <cp:revision>184</cp:revision>
  <dcterms:created xsi:type="dcterms:W3CDTF">2025-11-18T03:59:17Z</dcterms:created>
  <dcterms:modified xsi:type="dcterms:W3CDTF">2026-02-19T12:42:31Z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2025-11-18T00:00:00Z</vt:filetime>
  </property>
  <property fmtid="{D5CDD505-2E9C-101B-9397-08002B2CF9AE}" pid="5" name="Producer">
    <vt:lpwstr>Microsoft® PowerPoint® 2010</vt:lpwstr>
  </property>
</Properties>
</file>