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9" r:id="rId1"/>
  </p:sldMasterIdLst>
  <p:sldIdLst>
    <p:sldId id="257" r:id="rId2"/>
    <p:sldId id="258" r:id="rId3"/>
    <p:sldId id="259" r:id="rId4"/>
  </p:sldIdLst>
  <p:sldSz cx="10691813" cy="7559675"/>
  <p:notesSz cx="6858000" cy="9144000"/>
  <p:embeddedFontLst>
    <p:embeddedFont>
      <p:font typeface="Lucida Sans Unicode" pitchFamily="34" charset="0"/>
      <p:regular r:id="rId5"/>
    </p:embeddedFont>
    <p:embeddedFont>
      <p:font typeface="Wingdings 3" pitchFamily="18" charset="2"/>
      <p:regular r:id="rId6"/>
    </p:embeddedFont>
    <p:embeddedFont>
      <p:font typeface="Verdana" pitchFamily="34" charset="0"/>
      <p:regular r:id="rId7"/>
      <p:bold r:id="rId8"/>
      <p:italic r:id="rId9"/>
      <p:boldItalic r:id="rId10"/>
    </p:embeddedFont>
    <p:embeddedFont>
      <p:font typeface="Wingdings 2" pitchFamily="18" charset="2"/>
      <p:regular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93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254" y="-84"/>
      </p:cViewPr>
      <p:guideLst>
        <p:guide orient="horz" pos="2393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ableStyles" Target="tableStyles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5141358"/>
            <a:ext cx="1070010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801886" y="1931918"/>
            <a:ext cx="9088041" cy="2016973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55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801886" y="3981128"/>
            <a:ext cx="9088041" cy="1322451"/>
          </a:xfrm>
        </p:spPr>
        <p:txBody>
          <a:bodyPr lIns="52144" rIns="52144"/>
          <a:lstStyle>
            <a:lvl1pPr marL="0" marR="73001" indent="0" algn="r">
              <a:buNone/>
              <a:defRPr>
                <a:solidFill>
                  <a:schemeClr val="tx2"/>
                </a:solidFill>
              </a:defRPr>
            </a:lvl1pPr>
            <a:lvl2pPr marL="521437" indent="0" algn="ctr">
              <a:buNone/>
            </a:lvl2pPr>
            <a:lvl3pPr marL="1042873" indent="0" algn="ctr">
              <a:buNone/>
            </a:lvl3pPr>
            <a:lvl4pPr marL="1564310" indent="0" algn="ctr">
              <a:buNone/>
            </a:lvl4pPr>
            <a:lvl5pPr marL="2085746" indent="0" algn="ctr">
              <a:buNone/>
            </a:lvl5pPr>
            <a:lvl6pPr marL="2607183" indent="0" algn="ctr">
              <a:buNone/>
            </a:lvl6pPr>
            <a:lvl7pPr marL="3128620" indent="0" algn="ctr">
              <a:buNone/>
            </a:lvl7pPr>
            <a:lvl8pPr marL="3650056" indent="0" algn="ctr">
              <a:buNone/>
            </a:lvl8pPr>
            <a:lvl9pPr marL="4171493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4402" y="5459765"/>
            <a:ext cx="10696215" cy="2107723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1" y="1632891"/>
            <a:ext cx="9622632" cy="483483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02505" y="302740"/>
            <a:ext cx="2078344" cy="6164983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0" y="302741"/>
            <a:ext cx="7395171" cy="616498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5345906" y="3163077"/>
            <a:ext cx="5345907" cy="4396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8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346487"/>
            <a:ext cx="106918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1"/>
          <p:cNvGrpSpPr/>
          <p:nvPr userDrawn="1"/>
        </p:nvGrpSpPr>
        <p:grpSpPr>
          <a:xfrm>
            <a:off x="0" y="335992"/>
            <a:ext cx="5345907" cy="236461"/>
            <a:chOff x="-4460487" y="304801"/>
            <a:chExt cx="10556486" cy="371474"/>
          </a:xfrm>
        </p:grpSpPr>
        <p:sp>
          <p:nvSpPr>
            <p:cNvPr id="8" name="Прямоугольный треугольник 7"/>
            <p:cNvSpPr/>
            <p:nvPr userDrawn="1"/>
          </p:nvSpPr>
          <p:spPr>
            <a:xfrm rot="5400000">
              <a:off x="5724526" y="304802"/>
              <a:ext cx="371473" cy="37147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-4460487" y="304801"/>
              <a:ext cx="10194537" cy="3714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 dirty="0"/>
            </a:p>
          </p:txBody>
        </p:sp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83084" y="765594"/>
            <a:ext cx="4662354" cy="570537"/>
          </a:xfrm>
          <a:prstGeom prst="rect">
            <a:avLst/>
          </a:prstGeom>
        </p:spPr>
        <p:txBody>
          <a:bodyPr lIns="0" tIns="0" rIns="0" bIns="0"/>
          <a:lstStyle>
            <a:lvl1pPr>
              <a:defRPr sz="2105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" name="Полилиния: фигура 15"/>
          <p:cNvSpPr>
            <a:spLocks noGrp="1"/>
          </p:cNvSpPr>
          <p:nvPr>
            <p:ph type="pic" sz="quarter" idx="11" hasCustomPrompt="1"/>
          </p:nvPr>
        </p:nvSpPr>
        <p:spPr>
          <a:xfrm>
            <a:off x="5346699" y="1344028"/>
            <a:ext cx="5345113" cy="3535881"/>
          </a:xfrm>
          <a:custGeom>
            <a:avLst/>
            <a:gdLst>
              <a:gd name="connsiteX0" fmla="*/ 328059 w 5345113"/>
              <a:gd name="connsiteY0" fmla="*/ 0 h 3535881"/>
              <a:gd name="connsiteX1" fmla="*/ 5345113 w 5345113"/>
              <a:gd name="connsiteY1" fmla="*/ 0 h 3535881"/>
              <a:gd name="connsiteX2" fmla="*/ 5345113 w 5345113"/>
              <a:gd name="connsiteY2" fmla="*/ 3535881 h 3535881"/>
              <a:gd name="connsiteX3" fmla="*/ 0 w 5345113"/>
              <a:gd name="connsiteY3" fmla="*/ 3535881 h 3535881"/>
              <a:gd name="connsiteX4" fmla="*/ 0 w 5345113"/>
              <a:gd name="connsiteY4" fmla="*/ 328059 h 353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5113" h="3535881">
                <a:moveTo>
                  <a:pt x="328059" y="0"/>
                </a:moveTo>
                <a:lnTo>
                  <a:pt x="5345113" y="0"/>
                </a:lnTo>
                <a:lnTo>
                  <a:pt x="5345113" y="3535881"/>
                </a:lnTo>
                <a:lnTo>
                  <a:pt x="0" y="3535881"/>
                </a:lnTo>
                <a:lnTo>
                  <a:pt x="0" y="328059"/>
                </a:lnTo>
                <a:close/>
              </a:path>
            </a:pathLst>
          </a:cu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2"/>
            </a:bgClr>
          </a:pattFill>
        </p:spPr>
        <p:txBody>
          <a:bodyPr wrap="square" tIns="216000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Перетяните сюда изображение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-1" y="1"/>
            <a:ext cx="9293291" cy="1212980"/>
            <a:chOff x="-4460487" y="304801"/>
            <a:chExt cx="12007323" cy="371474"/>
          </a:xfrm>
        </p:grpSpPr>
        <p:sp>
          <p:nvSpPr>
            <p:cNvPr id="6" name="Прямоугольный треугольник 5"/>
            <p:cNvSpPr/>
            <p:nvPr userDrawn="1"/>
          </p:nvSpPr>
          <p:spPr>
            <a:xfrm rot="5400000">
              <a:off x="6449944" y="-420616"/>
              <a:ext cx="371473" cy="182231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/>
            </a:p>
          </p:txBody>
        </p:sp>
        <p:sp>
          <p:nvSpPr>
            <p:cNvPr id="7" name="Прямоугольник 6"/>
            <p:cNvSpPr/>
            <p:nvPr userDrawn="1"/>
          </p:nvSpPr>
          <p:spPr>
            <a:xfrm>
              <a:off x="-4460487" y="304801"/>
              <a:ext cx="10194538" cy="3714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 dirty="0"/>
            </a:p>
          </p:txBody>
        </p:sp>
      </p:grpSp>
      <p:cxnSp>
        <p:nvCxnSpPr>
          <p:cNvPr id="4" name="Прямая соединительная линия 3"/>
          <p:cNvCxnSpPr/>
          <p:nvPr userDrawn="1"/>
        </p:nvCxnSpPr>
        <p:spPr>
          <a:xfrm>
            <a:off x="482600" y="6522097"/>
            <a:ext cx="97266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1344547"/>
            <a:ext cx="10691813" cy="48705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0" y="1614194"/>
            <a:ext cx="1069181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 userDrawn="1"/>
        </p:nvSpPr>
        <p:spPr>
          <a:xfrm rot="5400000">
            <a:off x="4820837" y="149190"/>
            <a:ext cx="1459437" cy="116106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8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346487"/>
            <a:ext cx="106918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 userDrawn="1"/>
        </p:nvGrpSpPr>
        <p:grpSpPr>
          <a:xfrm>
            <a:off x="0" y="335992"/>
            <a:ext cx="5345907" cy="236461"/>
            <a:chOff x="-4460487" y="304801"/>
            <a:chExt cx="10556486" cy="371474"/>
          </a:xfrm>
        </p:grpSpPr>
        <p:sp>
          <p:nvSpPr>
            <p:cNvPr id="8" name="Прямоугольный треугольник 7"/>
            <p:cNvSpPr/>
            <p:nvPr userDrawn="1"/>
          </p:nvSpPr>
          <p:spPr>
            <a:xfrm rot="5400000">
              <a:off x="5724526" y="304802"/>
              <a:ext cx="371473" cy="37147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-4460487" y="304801"/>
              <a:ext cx="10194537" cy="3714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 dirty="0"/>
            </a:p>
          </p:txBody>
        </p:sp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83084" y="765594"/>
            <a:ext cx="4662354" cy="570537"/>
          </a:xfrm>
          <a:prstGeom prst="rect">
            <a:avLst/>
          </a:prstGeom>
        </p:spPr>
        <p:txBody>
          <a:bodyPr lIns="0" tIns="0" rIns="0" bIns="0"/>
          <a:lstStyle>
            <a:lvl1pPr>
              <a:defRPr sz="2105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713167" y="7002480"/>
            <a:ext cx="514705" cy="21070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fld id="{558729E4-FA56-47F0-9C3E-83850DEB14B5}" type="slidenum">
              <a:rPr lang="ru-RU" sz="800" smtClean="0">
                <a:solidFill>
                  <a:schemeClr val="tx1"/>
                </a:solidFill>
              </a:rPr>
              <a:pPr algn="r"/>
              <a:t>‹#›</a:t>
            </a:fld>
            <a:endParaRPr lang="ru-RU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 userDrawn="1"/>
        </p:nvSpPr>
        <p:spPr>
          <a:xfrm rot="5400000">
            <a:off x="4820837" y="149190"/>
            <a:ext cx="1459437" cy="116106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8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346487"/>
            <a:ext cx="106918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 userDrawn="1"/>
        </p:nvGrpSpPr>
        <p:grpSpPr>
          <a:xfrm>
            <a:off x="0" y="335992"/>
            <a:ext cx="5345907" cy="236461"/>
            <a:chOff x="-4460487" y="304801"/>
            <a:chExt cx="10556486" cy="371474"/>
          </a:xfrm>
        </p:grpSpPr>
        <p:sp>
          <p:nvSpPr>
            <p:cNvPr id="8" name="Прямоугольный треугольник 7"/>
            <p:cNvSpPr/>
            <p:nvPr userDrawn="1"/>
          </p:nvSpPr>
          <p:spPr>
            <a:xfrm rot="5400000">
              <a:off x="5724526" y="304802"/>
              <a:ext cx="371473" cy="37147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-4460487" y="304801"/>
              <a:ext cx="10194537" cy="3714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 dirty="0"/>
            </a:p>
          </p:txBody>
        </p:sp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83084" y="765594"/>
            <a:ext cx="4662354" cy="570537"/>
          </a:xfrm>
          <a:prstGeom prst="rect">
            <a:avLst/>
          </a:prstGeom>
        </p:spPr>
        <p:txBody>
          <a:bodyPr lIns="0" tIns="0" rIns="0" bIns="0"/>
          <a:lstStyle>
            <a:lvl1pPr>
              <a:defRPr sz="2105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713167" y="7002480"/>
            <a:ext cx="514705" cy="21070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fld id="{558729E4-FA56-47F0-9C3E-83850DEB14B5}" type="slidenum">
              <a:rPr lang="ru-RU" sz="800" smtClean="0">
                <a:solidFill>
                  <a:schemeClr val="tx1"/>
                </a:solidFill>
              </a:rPr>
              <a:pPr algn="r"/>
              <a:t>‹#›</a:t>
            </a:fld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250302"/>
            <a:ext cx="10691813" cy="3722914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2"/>
            </a:bgClr>
          </a:pattFill>
        </p:spPr>
        <p:txBody>
          <a:bodyPr tIns="21600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Перетяните сюда картинку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 userDrawn="1"/>
        </p:nvSpPr>
        <p:spPr>
          <a:xfrm rot="5400000">
            <a:off x="4820837" y="149190"/>
            <a:ext cx="1459437" cy="116106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8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0" y="346487"/>
            <a:ext cx="1069181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 userDrawn="1"/>
        </p:nvGrpSpPr>
        <p:grpSpPr>
          <a:xfrm>
            <a:off x="0" y="335992"/>
            <a:ext cx="5345907" cy="236461"/>
            <a:chOff x="-4460487" y="304801"/>
            <a:chExt cx="10556486" cy="371474"/>
          </a:xfrm>
        </p:grpSpPr>
        <p:sp>
          <p:nvSpPr>
            <p:cNvPr id="8" name="Прямоугольный треугольник 7"/>
            <p:cNvSpPr/>
            <p:nvPr userDrawn="1"/>
          </p:nvSpPr>
          <p:spPr>
            <a:xfrm rot="5400000">
              <a:off x="5724526" y="304802"/>
              <a:ext cx="371473" cy="37147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-4460487" y="304801"/>
              <a:ext cx="10194537" cy="3714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80" dirty="0"/>
            </a:p>
          </p:txBody>
        </p:sp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83084" y="765594"/>
            <a:ext cx="4662354" cy="570537"/>
          </a:xfrm>
          <a:prstGeom prst="rect">
            <a:avLst/>
          </a:prstGeom>
        </p:spPr>
        <p:txBody>
          <a:bodyPr lIns="0" tIns="0" rIns="0" bIns="0"/>
          <a:lstStyle>
            <a:lvl1pPr>
              <a:defRPr sz="2105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713167" y="7002480"/>
            <a:ext cx="514705" cy="21070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fld id="{558729E4-FA56-47F0-9C3E-83850DEB14B5}" type="slidenum">
              <a:rPr lang="ru-RU" sz="800" smtClean="0">
                <a:solidFill>
                  <a:schemeClr val="tx1"/>
                </a:solidFill>
              </a:rPr>
              <a:pPr algn="r"/>
              <a:t>‹#›</a:t>
            </a:fld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0" hasCustomPrompt="1"/>
          </p:nvPr>
        </p:nvSpPr>
        <p:spPr>
          <a:xfrm>
            <a:off x="482600" y="1529273"/>
            <a:ext cx="2880000" cy="850033"/>
          </a:xfrm>
          <a:prstGeom prst="snip2DiagRect">
            <a:avLst>
              <a:gd name="adj1" fmla="val 29638"/>
              <a:gd name="adj2" fmla="val 0"/>
            </a:avLst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2"/>
            </a:bgClr>
          </a:pattFill>
        </p:spPr>
        <p:txBody>
          <a:bodyPr tIns="21600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Перетяните сюда картинку</a:t>
            </a:r>
          </a:p>
        </p:txBody>
      </p:sp>
      <p:sp>
        <p:nvSpPr>
          <p:cNvPr id="19" name="Рисунок 3"/>
          <p:cNvSpPr>
            <a:spLocks noGrp="1"/>
          </p:cNvSpPr>
          <p:nvPr>
            <p:ph type="pic" sz="quarter" idx="11" hasCustomPrompt="1"/>
          </p:nvPr>
        </p:nvSpPr>
        <p:spPr>
          <a:xfrm>
            <a:off x="3868582" y="1529273"/>
            <a:ext cx="2880000" cy="850033"/>
          </a:xfrm>
          <a:prstGeom prst="snip2DiagRect">
            <a:avLst>
              <a:gd name="adj1" fmla="val 29638"/>
              <a:gd name="adj2" fmla="val 0"/>
            </a:avLst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2"/>
            </a:bgClr>
          </a:pattFill>
        </p:spPr>
        <p:txBody>
          <a:bodyPr tIns="21600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Перетяните сюда картинку</a:t>
            </a:r>
          </a:p>
        </p:txBody>
      </p:sp>
      <p:sp>
        <p:nvSpPr>
          <p:cNvPr id="20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7249504" y="1529273"/>
            <a:ext cx="2880000" cy="850033"/>
          </a:xfrm>
          <a:prstGeom prst="snip2DiagRect">
            <a:avLst>
              <a:gd name="adj1" fmla="val 29638"/>
              <a:gd name="adj2" fmla="val 0"/>
            </a:avLst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accent2"/>
            </a:bgClr>
          </a:pattFill>
        </p:spPr>
        <p:txBody>
          <a:bodyPr tIns="21600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Перетяните сюда картинку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653" y="1168136"/>
            <a:ext cx="9088041" cy="2015913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55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86714" y="3231669"/>
            <a:ext cx="5345907" cy="1603745"/>
          </a:xfrm>
        </p:spPr>
        <p:txBody>
          <a:bodyPr lIns="104287" rIns="104287" anchor="t"/>
          <a:lstStyle>
            <a:lvl1pPr marL="0" indent="0" algn="l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Нашивка 6"/>
          <p:cNvSpPr/>
          <p:nvPr/>
        </p:nvSpPr>
        <p:spPr>
          <a:xfrm>
            <a:off x="4252264" y="3312976"/>
            <a:ext cx="213836" cy="251989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034293" y="3312976"/>
            <a:ext cx="213836" cy="251989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591" y="1632890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005" y="1632890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9622632" cy="1259946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5963744"/>
            <a:ext cx="4724074" cy="839964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08575" anchor="ctr"/>
          <a:lstStyle>
            <a:lvl1pPr marL="0" indent="0">
              <a:buNone/>
              <a:defRPr sz="2700" b="0">
                <a:solidFill>
                  <a:schemeClr val="bg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31294" y="5963744"/>
            <a:ext cx="4725930" cy="839964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08575" anchor="ctr"/>
          <a:lstStyle>
            <a:lvl1pPr marL="0" indent="0">
              <a:buNone/>
              <a:defRPr sz="2700" b="0">
                <a:solidFill>
                  <a:schemeClr val="bg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34591" y="1592067"/>
            <a:ext cx="4724074" cy="4345064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1293" y="1592067"/>
            <a:ext cx="4725930" cy="4345064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181" y="5375769"/>
            <a:ext cx="8748223" cy="503978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9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7709" y="5903008"/>
            <a:ext cx="4647375" cy="1007957"/>
          </a:xfrm>
        </p:spPr>
        <p:txBody>
          <a:bodyPr/>
          <a:lstStyle>
            <a:lvl1pPr marL="0" indent="0" algn="r">
              <a:buNone/>
              <a:defRPr sz="18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69181" y="302387"/>
            <a:ext cx="8745903" cy="50397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65723" y="7063571"/>
            <a:ext cx="2245281" cy="403183"/>
          </a:xfrm>
        </p:spPr>
        <p:txBody>
          <a:bodyPr/>
          <a:lstStyle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4409" y="6000343"/>
            <a:ext cx="8375254" cy="714556"/>
          </a:xfrm>
          <a:noFill/>
        </p:spPr>
        <p:txBody>
          <a:bodyPr lIns="104287" tIns="0" rIns="104287" anchor="t"/>
          <a:lstStyle>
            <a:lvl1pPr marL="0" marR="20857" indent="0" algn="r">
              <a:buNone/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7296" y="209405"/>
            <a:ext cx="10157222" cy="483819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6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121491" y="7063572"/>
            <a:ext cx="2748583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295" y="5362896"/>
            <a:ext cx="9442368" cy="62024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4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837709" y="5513771"/>
            <a:ext cx="4445571" cy="15907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287" tIns="52144" rIns="104287" bIns="52144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62627" y="6376917"/>
            <a:ext cx="4445571" cy="9239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287" tIns="52144" rIns="104287" bIns="52144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7065" y="6383784"/>
            <a:ext cx="3978227" cy="1191457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04287" tIns="52144" rIns="104287" bIns="52144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0800" y="6379910"/>
            <a:ext cx="3981963" cy="1195331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0130694" y="5498831"/>
            <a:ext cx="213836" cy="251989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9912723" y="5498831"/>
            <a:ext cx="213836" cy="251989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837709" y="5513771"/>
            <a:ext cx="4445571" cy="15907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287" tIns="52144" rIns="104287" bIns="52144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62627" y="6376917"/>
            <a:ext cx="4445571" cy="9239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4287" tIns="52144" rIns="104287" bIns="52144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7065" y="6383784"/>
            <a:ext cx="3978227" cy="1191457"/>
          </a:xfrm>
          <a:prstGeom prst="rtTriangle">
            <a:avLst/>
          </a:prstGeom>
          <a:blipFill>
            <a:blip r:embed="rId19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04287" tIns="52144" rIns="104287" bIns="52144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0800" y="6379910"/>
            <a:ext cx="3981963" cy="1195331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104287" tIns="52144" rIns="104287" bIns="52144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534591" y="1632890"/>
            <a:ext cx="9622632" cy="4989036"/>
          </a:xfrm>
          <a:prstGeom prst="rect">
            <a:avLst/>
          </a:prstGeom>
        </p:spPr>
        <p:txBody>
          <a:bodyPr vert="horz" lIns="104287" tIns="52144" rIns="104287" bIns="52144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7865723" y="7063571"/>
            <a:ext cx="2245281" cy="403183"/>
          </a:xfrm>
          <a:prstGeom prst="rect">
            <a:avLst/>
          </a:prstGeom>
        </p:spPr>
        <p:txBody>
          <a:bodyPr vert="horz" lIns="104287" tIns="52144" rIns="104287" bIns="52144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  <a:extLst/>
          </a:lstStyle>
          <a:p>
            <a:fld id="{B41ABA4E-CD72-497B-97AA-7213B3980F60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121491" y="7063572"/>
            <a:ext cx="2748583" cy="402483"/>
          </a:xfrm>
          <a:prstGeom prst="rect">
            <a:avLst/>
          </a:prstGeom>
        </p:spPr>
        <p:txBody>
          <a:bodyPr vert="horz" lIns="104287" tIns="52144" rIns="104287" bIns="52144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111003" y="7063572"/>
            <a:ext cx="427673" cy="402483"/>
          </a:xfrm>
          <a:prstGeom prst="rect">
            <a:avLst/>
          </a:prstGeom>
        </p:spPr>
        <p:txBody>
          <a:bodyPr vert="horz" lIns="104287" tIns="52144" rIns="104287" bIns="52144" anchor="b"/>
          <a:lstStyle>
            <a:lvl1pPr algn="r" eaLnBrk="1" latinLnBrk="0" hangingPunct="1">
              <a:defRPr kumimoji="0" sz="1100" b="0">
                <a:solidFill>
                  <a:schemeClr val="tx1"/>
                </a:solidFill>
              </a:defRPr>
            </a:lvl1pPr>
            <a:extLst/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649" r:id="rId13"/>
    <p:sldLayoutId id="2147483650" r:id="rId14"/>
    <p:sldLayoutId id="2147483652" r:id="rId15"/>
    <p:sldLayoutId id="2147483653" r:id="rId16"/>
    <p:sldLayoutId id="2147483654" r:id="rId17"/>
  </p:sldLayoutIdLst>
  <p:txStyles>
    <p:titleStyle>
      <a:lvl1pPr algn="l" rtl="0" eaLnBrk="1" latinLnBrk="0" hangingPunct="1">
        <a:spcBef>
          <a:spcPct val="0"/>
        </a:spcBef>
        <a:buNone/>
        <a:defRPr kumimoji="0" sz="47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7149" indent="-292004" algn="l" rtl="0" eaLnBrk="1" latinLnBrk="0" hangingPunct="1">
        <a:spcBef>
          <a:spcPts val="456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09154" indent="-260718" algn="l" rtl="0" eaLnBrk="1" latinLnBrk="0" hangingPunct="1">
        <a:spcBef>
          <a:spcPts val="370"/>
        </a:spcBef>
        <a:buClr>
          <a:schemeClr val="accent1"/>
        </a:buClr>
        <a:buFont typeface="Verdana"/>
        <a:buChar char="◦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0301" indent="-260718" algn="l" rtl="0" eaLnBrk="1" latinLnBrk="0" hangingPunct="1">
        <a:spcBef>
          <a:spcPts val="399"/>
        </a:spcBef>
        <a:buClr>
          <a:schemeClr val="accent2"/>
        </a:buClr>
        <a:buSzPct val="100000"/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03592" indent="-260718" algn="l" rtl="0" eaLnBrk="1" latinLnBrk="0" hangingPunct="1">
        <a:spcBef>
          <a:spcPts val="399"/>
        </a:spcBef>
        <a:buClr>
          <a:schemeClr val="accent2"/>
        </a:buClr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310" indent="-260718" algn="l" rtl="0" eaLnBrk="1" latinLnBrk="0" hangingPunct="1">
        <a:spcBef>
          <a:spcPts val="399"/>
        </a:spcBef>
        <a:buClr>
          <a:schemeClr val="accent2"/>
        </a:buClr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825028" indent="-260718" algn="l" rtl="0" eaLnBrk="1" latinLnBrk="0" hangingPunct="1">
        <a:spcBef>
          <a:spcPts val="399"/>
        </a:spcBef>
        <a:buClr>
          <a:schemeClr val="accent3"/>
        </a:buClr>
        <a:buFont typeface="Wingdings 2"/>
        <a:buChar char="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85746" indent="-260718" algn="l" rtl="0" eaLnBrk="1" latinLnBrk="0" hangingPunct="1">
        <a:spcBef>
          <a:spcPts val="399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46465" indent="-260718" algn="l" rtl="0" eaLnBrk="1" latinLnBrk="0" hangingPunct="1">
        <a:spcBef>
          <a:spcPts val="399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607183" indent="-260718" algn="l" rtl="0" eaLnBrk="1" latinLnBrk="0" hangingPunct="1">
        <a:spcBef>
          <a:spcPts val="399"/>
        </a:spcBef>
        <a:buClr>
          <a:schemeClr val="accent3"/>
        </a:buClr>
        <a:buFont typeface="Wingdings 2"/>
        <a:buChar char="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21106" y="765594"/>
            <a:ext cx="4365812" cy="570537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 smtClean="0"/>
              <a:t>Строительство цеха по переработке СЕМЯН ПОДСОЛНЕЧНИКА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print"/>
          <a:srcRect t="6954" b="6954"/>
          <a:stretch>
            <a:fillRect/>
          </a:stretch>
        </p:blipFill>
        <p:spPr bwMode="auto">
          <a:xfrm>
            <a:off x="7700682" y="475131"/>
            <a:ext cx="2829766" cy="19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83083" y="5877587"/>
            <a:ext cx="3014227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cap="all" dirty="0">
              <a:solidFill>
                <a:schemeClr val="accent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694" y="1550893"/>
            <a:ext cx="6893859" cy="708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Aft>
                <a:spcPts val="400"/>
              </a:spcAft>
              <a:buClr>
                <a:schemeClr val="accent1"/>
              </a:buClr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Свободная инвестиционная площадка № 1</a:t>
            </a:r>
          </a:p>
          <a:p>
            <a:pPr algn="ctr">
              <a:spcAft>
                <a:spcPts val="400"/>
              </a:spcAft>
              <a:buClr>
                <a:schemeClr val="accent1"/>
              </a:buClr>
            </a:pP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596877" y="3556298"/>
            <a:ext cx="149500" cy="24931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684593" y="3555898"/>
            <a:ext cx="1498772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b="1" dirty="0">
                <a:solidFill>
                  <a:schemeClr val="bg1"/>
                </a:solidFill>
              </a:rPr>
              <a:t>Прогнозные </a:t>
            </a:r>
          </a:p>
          <a:p>
            <a:r>
              <a:rPr lang="ru-RU" sz="800" b="1" dirty="0">
                <a:solidFill>
                  <a:schemeClr val="bg1"/>
                </a:solidFill>
              </a:rPr>
              <a:t>финансовые показатели: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39255" y="3638052"/>
            <a:ext cx="100198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00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800" b="1" dirty="0">
                <a:solidFill>
                  <a:schemeClr val="bg1"/>
                </a:solidFill>
              </a:rPr>
              <a:t>%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39255" y="3471553"/>
            <a:ext cx="1498772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IRR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75923" y="3638052"/>
            <a:ext cx="100198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0,00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ru-RU" sz="800" b="1" dirty="0">
                <a:solidFill>
                  <a:schemeClr val="bg1"/>
                </a:solidFill>
              </a:rPr>
              <a:t>млрд руб.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275923" y="3471553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NPV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39255" y="4202042"/>
            <a:ext cx="100198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722265" y="4623372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US" sz="800" dirty="0"/>
          </a:p>
        </p:txBody>
      </p:sp>
      <p:sp>
        <p:nvSpPr>
          <p:cNvPr id="58" name="TextBox 57"/>
          <p:cNvSpPr txBox="1"/>
          <p:nvPr/>
        </p:nvSpPr>
        <p:spPr>
          <a:xfrm>
            <a:off x="677441" y="4309618"/>
            <a:ext cx="100198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722265" y="4035543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dirty="0"/>
          </a:p>
        </p:txBody>
      </p:sp>
      <p:sp>
        <p:nvSpPr>
          <p:cNvPr id="60" name="TextBox 59"/>
          <p:cNvSpPr txBox="1"/>
          <p:nvPr/>
        </p:nvSpPr>
        <p:spPr>
          <a:xfrm>
            <a:off x="2275923" y="4202042"/>
            <a:ext cx="100198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2311781" y="4053473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dirty="0"/>
          </a:p>
        </p:txBody>
      </p:sp>
      <p:sp>
        <p:nvSpPr>
          <p:cNvPr id="63" name="TextBox 62"/>
          <p:cNvSpPr txBox="1"/>
          <p:nvPr/>
        </p:nvSpPr>
        <p:spPr>
          <a:xfrm>
            <a:off x="2323833" y="3021106"/>
            <a:ext cx="1001986" cy="3316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.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84592" y="5602940"/>
            <a:ext cx="927691" cy="42134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sz="800" b="1" dirty="0" smtClean="0">
                <a:solidFill>
                  <a:schemeClr val="bg1"/>
                </a:solidFill>
              </a:rPr>
              <a:t>Рабочие </a:t>
            </a:r>
            <a:r>
              <a:rPr lang="ru-RU" sz="800" b="1" dirty="0">
                <a:solidFill>
                  <a:schemeClr val="bg1"/>
                </a:solidFill>
              </a:rPr>
              <a:t>места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42852" y="5737412"/>
            <a:ext cx="392806" cy="3316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solidFill>
                  <a:schemeClr val="bg1"/>
                </a:solidFill>
              </a:rPr>
              <a:t>Факт 5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853610" y="5326575"/>
            <a:ext cx="32900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877240" y="5710518"/>
            <a:ext cx="392806" cy="259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 smtClean="0">
                <a:solidFill>
                  <a:schemeClr val="bg1"/>
                </a:solidFill>
              </a:rPr>
              <a:t>План  5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87998" y="5326575"/>
            <a:ext cx="329006" cy="323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ru-RU" sz="800" b="1" dirty="0">
              <a:solidFill>
                <a:schemeClr val="bg1"/>
              </a:solidFill>
            </a:endParaRPr>
          </a:p>
        </p:txBody>
      </p:sp>
      <p:pic>
        <p:nvPicPr>
          <p:cNvPr id="14338" name="Picture 2" descr="C:\Users\Пользователь\Downloads\file14664225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3976" y="3532094"/>
            <a:ext cx="4867836" cy="3639671"/>
          </a:xfrm>
          <a:prstGeom prst="rect">
            <a:avLst/>
          </a:prstGeom>
          <a:noFill/>
        </p:spPr>
      </p:pic>
      <p:sp>
        <p:nvSpPr>
          <p:cNvPr id="46" name="Скругленный прямоугольник 45"/>
          <p:cNvSpPr/>
          <p:nvPr/>
        </p:nvSpPr>
        <p:spPr>
          <a:xfrm>
            <a:off x="188259" y="1972236"/>
            <a:ext cx="4921623" cy="181983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Подсолнечник считается одной из самых рентабельных культур, востребованных на внутреннем и международном рынках. Строительство цеха по переработке семян подсолнечника важно для 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аграрного сектора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так как позволяет укрепить позиции местных производителей, создать спрос на сырьё и усилить конкуренцию на рынке переработки подсолнечника.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042212" y="2545976"/>
            <a:ext cx="4464424" cy="502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  <a:buClr>
                <a:schemeClr val="accent1"/>
              </a:buClr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участок расположен р.п. Ровное, ул. Строителей, 12б</a:t>
            </a:r>
            <a:r>
              <a:rPr lang="en-US" alt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Кадастровый номер 64:28:000000:2259</a:t>
            </a:r>
            <a:endParaRPr lang="en-US" altLang="ru-RU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39270" y="4616824"/>
            <a:ext cx="4401671" cy="194534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Технологическое присоединение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Электроснабжение: -15 </a:t>
            </a:r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мВт.ч</a:t>
            </a:r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Водоснабжение: 5 куб.м/ч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Водоотведение: нет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Газоснабжение: 270 куб.м/ч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Теплоснабжение: -нет 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Подъездные пути: дорога с твердым покрытием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34471" y="3827929"/>
            <a:ext cx="4625788" cy="574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Объем инвестиций – от 10 млн.руб.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рабочих мест не менее 5 человек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" name="Picture 2" descr="C:\Users\Пользователь\Downloads\2pjk_1200x628__45c3ee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994212" cy="1566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a2cdd24ca37a527e4c1e28b64b35a8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1389" y="2429436"/>
            <a:ext cx="3854824" cy="234831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t="6065" b="6065"/>
          <a:stretch>
            <a:fillRect/>
          </a:stretch>
        </p:blipFill>
        <p:spPr bwMode="auto">
          <a:xfrm>
            <a:off x="7616918" y="286195"/>
            <a:ext cx="2779060" cy="211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7963558" y="2892910"/>
            <a:ext cx="186983" cy="2493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02071" y="2626659"/>
            <a:ext cx="2886635" cy="167640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</a:rPr>
              <a:t>Регион реализации,</a:t>
            </a:r>
            <a:br>
              <a:rPr lang="ru-RU" sz="800" dirty="0">
                <a:solidFill>
                  <a:schemeClr val="bg1"/>
                </a:solidFill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Земельный участок расположен по адресу:</a:t>
            </a:r>
          </a:p>
          <a:p>
            <a:pPr algn="ctr"/>
            <a:r>
              <a:rPr lang="ru-RU" sz="8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Саратовская область, Ровенский р-н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р.п. Ровное, ул. Строителей,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/у 47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Кадастровый номер 64:28:010306:223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2859740" y="412376"/>
            <a:ext cx="4509248" cy="92375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defTabSz="914400">
              <a:spcBef>
                <a:spcPct val="0"/>
              </a:spcBef>
            </a:pP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теплицы для выращивания овощей, зелени.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694" y="1613647"/>
            <a:ext cx="5701553" cy="4751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  <a:buClr>
                <a:schemeClr val="accent1"/>
              </a:buClr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Свободная инвестиционная площадка № 2</a:t>
            </a:r>
          </a:p>
          <a:p>
            <a:pPr>
              <a:spcAft>
                <a:spcPts val="400"/>
              </a:spcAft>
              <a:buClr>
                <a:schemeClr val="accent1"/>
              </a:buClr>
            </a:pP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5836" y="2070847"/>
            <a:ext cx="32810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теплицы позволяет создать оптимальные условия для роста растений, контролировать температуру, влажность и уровень освещения. Благодаря закрытой среде уменьшается вероятность заболеваний и вредителей. Внутренний спрос на качественную продукцию  Современные технологии  обеспечивают круглогодичный цикл производства и стабильное качество продукции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3908612"/>
            <a:ext cx="2205317" cy="3496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ru-RU" sz="1100" cap="all" dirty="0">
                <a:latin typeface="Times New Roman" pitchFamily="18" charset="0"/>
                <a:cs typeface="Times New Roman" pitchFamily="18" charset="0"/>
              </a:rPr>
              <a:t>Сведения</a:t>
            </a:r>
            <a:br>
              <a:rPr lang="ru-RU" sz="1100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100" cap="all" dirty="0">
                <a:latin typeface="Times New Roman" pitchFamily="18" charset="0"/>
                <a:cs typeface="Times New Roman" pitchFamily="18" charset="0"/>
              </a:rPr>
              <a:t>об инфраструктуре</a:t>
            </a:r>
            <a:r>
              <a:rPr lang="ru-RU" sz="110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800" cap="all" dirty="0" smtClean="0">
              <a:solidFill>
                <a:schemeClr val="bg1"/>
              </a:solidFill>
            </a:endParaRPr>
          </a:p>
          <a:p>
            <a:endParaRPr lang="ru-RU" sz="800" cap="all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3083" y="4320989"/>
            <a:ext cx="2355646" cy="25173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Электроснабжение: - 1 мВт.ч.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Водоснабжение: 5 куб. м/ч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Водоотведение: -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Газоснабжение: 270 куб/м2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Теплоснабжение: -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Подъездные пути: дорога с твердым покрытием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45859" y="5199529"/>
            <a:ext cx="3388659" cy="12819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</a:pPr>
            <a:endParaRPr lang="ru-RU" sz="800" dirty="0" smtClean="0">
              <a:solidFill>
                <a:schemeClr val="bg1"/>
              </a:solidFill>
            </a:endParaRPr>
          </a:p>
          <a:p>
            <a:pPr marL="144145" indent="-144145" algn="ctr">
              <a:spcAft>
                <a:spcPts val="400"/>
              </a:spcAft>
              <a:buClr>
                <a:schemeClr val="accent1"/>
              </a:buClr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инвестиций – от 50 млн. руб.,</a:t>
            </a:r>
          </a:p>
          <a:p>
            <a:pPr marL="144145" indent="-144145" algn="ctr">
              <a:spcAft>
                <a:spcPts val="400"/>
              </a:spcAft>
              <a:buClr>
                <a:schemeClr val="accent1"/>
              </a:buClr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рабочих мест не менее 10 человек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C:\Users\Пользователь\Downloads\2pjk_1200x628__45c3ee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80623" cy="1559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8353" y="690282"/>
            <a:ext cx="4276165" cy="6458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Обустройство место отдыха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ownloads\2pjk_1200x628__45c3ee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3003176" cy="2078022"/>
          </a:xfrm>
          <a:prstGeom prst="rect">
            <a:avLst/>
          </a:prstGeom>
          <a:noFill/>
        </p:spPr>
      </p:pic>
      <p:pic>
        <p:nvPicPr>
          <p:cNvPr id="4" name="Рисунок 3" descr="big_image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1294" y="2485276"/>
            <a:ext cx="3388659" cy="2158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XX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00684" y="502025"/>
            <a:ext cx="2868704" cy="215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075133" y="4491319"/>
            <a:ext cx="2279102" cy="18646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Сведения об инфраструктуре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Электроснабжение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: 8,5 кВт.ч</a:t>
            </a:r>
            <a:endParaRPr lang="ru-RU" sz="1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Подъездные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пути: грунтовая дорога</a:t>
            </a: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  <a:buFont typeface="Wingdings 3" panose="05040102010807070707" pitchFamily="18" charset="2"/>
              <a:buChar char="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Участки расположены на берегу р. Волга.</a:t>
            </a:r>
            <a:endParaRPr lang="ru-RU" sz="1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marL="144145" indent="-144145">
              <a:spcAft>
                <a:spcPts val="400"/>
              </a:spcAft>
              <a:buClr>
                <a:schemeClr val="accent1"/>
              </a:buClr>
            </a:pP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225" y="2046030"/>
            <a:ext cx="4554070" cy="319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00"/>
              </a:spcAft>
              <a:buClr>
                <a:schemeClr val="accent1"/>
              </a:buClr>
            </a:pPr>
            <a:r>
              <a:rPr lang="ru-RU" b="1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Земельный участок для</a:t>
            </a:r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обустройства место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отдыха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расположен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живописном берегу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Волги.</a:t>
            </a:r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отдыха  позволяет создать оптимальные условия  для проведения досуга местного населения и гостей района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400"/>
              </a:spcAft>
              <a:buClr>
                <a:schemeClr val="accent1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Строительство уютных беседок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домиков для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отдыха позволит комфортабельно провести время вдали от городской суеты.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проведения досуга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прокат лодок, катамаранов, досок для серфинга. Обустроить площадку для купания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детей.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6636" y="5396753"/>
            <a:ext cx="5486400" cy="13626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44145" indent="-144145">
              <a:spcAft>
                <a:spcPts val="400"/>
              </a:spcAft>
              <a:buClr>
                <a:schemeClr val="accent1"/>
              </a:buClr>
            </a:pPr>
            <a:endParaRPr lang="ru-RU" sz="800" dirty="0" smtClean="0">
              <a:solidFill>
                <a:schemeClr val="bg1"/>
              </a:solidFill>
            </a:endParaRPr>
          </a:p>
          <a:p>
            <a:pPr marL="144145" indent="-144145" algn="ctr">
              <a:spcAft>
                <a:spcPts val="400"/>
              </a:spcAft>
              <a:buClr>
                <a:schemeClr val="accent1"/>
              </a:buClr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инвестиций – от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руб.,</a:t>
            </a:r>
          </a:p>
          <a:p>
            <a:pPr marL="144145" indent="-144145" algn="ctr">
              <a:spcAft>
                <a:spcPts val="400"/>
              </a:spcAft>
              <a:buClr>
                <a:schemeClr val="accent1"/>
              </a:buClr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рабочих мест не менее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 человек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22024" y="2734236"/>
            <a:ext cx="2411504" cy="197223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</a:rPr>
              <a:t>Регион реализации,</a:t>
            </a:r>
            <a:br>
              <a:rPr lang="ru-RU" sz="800" dirty="0">
                <a:solidFill>
                  <a:schemeClr val="bg1"/>
                </a:solidFill>
              </a:rPr>
            </a:br>
            <a:r>
              <a:rPr lang="ru-RU" sz="800" dirty="0" smtClean="0">
                <a:solidFill>
                  <a:schemeClr val="bg1"/>
                </a:solidFill>
              </a:rPr>
              <a:t>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Земельный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участок расположен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адресу:</a:t>
            </a:r>
          </a:p>
          <a:p>
            <a:r>
              <a:rPr lang="ru-RU" sz="8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Саратовская область,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Ровенский р-н,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Энгельсское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,Лесничество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Ровенское участковое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лесничество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Кадастровый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номер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64:28:070101:11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64:28:070101:12, 64:28:070101:13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</TotalTime>
  <Words>262</Words>
  <Application>Microsoft Office PowerPoint</Application>
  <PresentationFormat>Произвольный</PresentationFormat>
  <Paragraphs>61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0" baseType="lpstr">
      <vt:lpstr>Arial</vt:lpstr>
      <vt:lpstr>Lucida Sans Unicode</vt:lpstr>
      <vt:lpstr>Times New Roman</vt:lpstr>
      <vt:lpstr>Wingdings 3</vt:lpstr>
      <vt:lpstr>Verdana</vt:lpstr>
      <vt:lpstr>Wingdings 2</vt:lpstr>
      <vt:lpstr>Открытая</vt:lpstr>
      <vt:lpstr>Строительство цеха по переработке СЕМЯН ПОДСОЛНЕЧНИКА.</vt:lpstr>
      <vt:lpstr>Слайд 2</vt:lpstr>
      <vt:lpstr>Обустройство место отдыха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kryolite</dc:creator>
  <cp:lastModifiedBy>Пользователь</cp:lastModifiedBy>
  <cp:revision>65</cp:revision>
  <dcterms:created xsi:type="dcterms:W3CDTF">2024-02-01T03:40:00Z</dcterms:created>
  <dcterms:modified xsi:type="dcterms:W3CDTF">2025-11-21T12:39:52Z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63B2974704274EF285129399EBCC27B7_12</vt:lpwstr>
  </property>
  <property fmtid="{D5CDD505-2E9C-101B-9397-08002B2CF9AE}" pid="3" name="KSOProductBuildVer">
    <vt:lpwstr>1049-12.2.0.21179</vt:lpwstr>
  </property>
</Properties>
</file>